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74" r:id="rId3"/>
    <p:sldId id="277" r:id="rId4"/>
    <p:sldId id="268" r:id="rId5"/>
    <p:sldId id="278" r:id="rId6"/>
    <p:sldId id="284" r:id="rId7"/>
    <p:sldId id="280" r:id="rId8"/>
    <p:sldId id="260" r:id="rId9"/>
    <p:sldId id="290" r:id="rId10"/>
    <p:sldId id="287" r:id="rId11"/>
    <p:sldId id="288" r:id="rId12"/>
    <p:sldId id="285" r:id="rId13"/>
    <p:sldId id="283"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4673"/>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24852-F62B-4258-8760-C07FD20C6C5A}"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DBE98-5570-41CE-AAE3-2C8336DD614D}" type="slidenum">
              <a:rPr lang="en-US" smtClean="0"/>
              <a:t>‹#›</a:t>
            </a:fld>
            <a:endParaRPr lang="en-US"/>
          </a:p>
        </p:txBody>
      </p:sp>
    </p:spTree>
    <p:extLst>
      <p:ext uri="{BB962C8B-B14F-4D97-AF65-F5344CB8AC3E}">
        <p14:creationId xmlns:p14="http://schemas.microsoft.com/office/powerpoint/2010/main" val="315794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DDBE98-5570-41CE-AAE3-2C8336DD614D}" type="slidenum">
              <a:rPr lang="en-US" smtClean="0"/>
              <a:t>1</a:t>
            </a:fld>
            <a:endParaRPr lang="en-US"/>
          </a:p>
        </p:txBody>
      </p:sp>
    </p:spTree>
    <p:extLst>
      <p:ext uri="{BB962C8B-B14F-4D97-AF65-F5344CB8AC3E}">
        <p14:creationId xmlns:p14="http://schemas.microsoft.com/office/powerpoint/2010/main" val="16894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DBE98-5570-41CE-AAE3-2C8336DD614D}" type="slidenum">
              <a:rPr lang="en-US" smtClean="0"/>
              <a:t>10</a:t>
            </a:fld>
            <a:endParaRPr lang="en-US"/>
          </a:p>
        </p:txBody>
      </p:sp>
    </p:spTree>
    <p:extLst>
      <p:ext uri="{BB962C8B-B14F-4D97-AF65-F5344CB8AC3E}">
        <p14:creationId xmlns:p14="http://schemas.microsoft.com/office/powerpoint/2010/main" val="120589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DBE98-5570-41CE-AAE3-2C8336DD614D}" type="slidenum">
              <a:rPr lang="en-US" smtClean="0"/>
              <a:t>11</a:t>
            </a:fld>
            <a:endParaRPr lang="en-US"/>
          </a:p>
        </p:txBody>
      </p:sp>
    </p:spTree>
    <p:extLst>
      <p:ext uri="{BB962C8B-B14F-4D97-AF65-F5344CB8AC3E}">
        <p14:creationId xmlns:p14="http://schemas.microsoft.com/office/powerpoint/2010/main" val="176447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DBE98-5570-41CE-AAE3-2C8336DD614D}" type="slidenum">
              <a:rPr lang="en-US" smtClean="0"/>
              <a:t>12</a:t>
            </a:fld>
            <a:endParaRPr lang="en-US"/>
          </a:p>
        </p:txBody>
      </p:sp>
    </p:spTree>
    <p:extLst>
      <p:ext uri="{BB962C8B-B14F-4D97-AF65-F5344CB8AC3E}">
        <p14:creationId xmlns:p14="http://schemas.microsoft.com/office/powerpoint/2010/main" val="387725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licensed as a financial representative.</a:t>
            </a:r>
          </a:p>
          <a:p>
            <a:endParaRPr lang="en-US" dirty="0"/>
          </a:p>
          <a:p>
            <a:r>
              <a:rPr lang="en-US" dirty="0"/>
              <a:t>Minimal contributions for voluntary plans.</a:t>
            </a:r>
          </a:p>
          <a:p>
            <a:endParaRPr lang="en-US" dirty="0"/>
          </a:p>
          <a:p>
            <a:r>
              <a:rPr lang="en-US" dirty="0"/>
              <a:t>While  continuing employment, ORP can only be transferred to another Texas A&amp;M approved vendor.</a:t>
            </a:r>
          </a:p>
          <a:p>
            <a:endParaRPr lang="en-US" dirty="0"/>
          </a:p>
          <a:p>
            <a:r>
              <a:rPr lang="en-US" dirty="0"/>
              <a:t>Difficult to determine if we have enough retirement savings. So many factors:</a:t>
            </a:r>
          </a:p>
          <a:p>
            <a:r>
              <a:rPr lang="en-US" dirty="0"/>
              <a:t>Age at retirement</a:t>
            </a:r>
          </a:p>
          <a:p>
            <a:r>
              <a:rPr lang="en-US" dirty="0"/>
              <a:t>Life in retirement chapter</a:t>
            </a:r>
          </a:p>
          <a:p>
            <a:r>
              <a:rPr lang="en-US" dirty="0"/>
              <a:t>Expenses during retirement</a:t>
            </a:r>
          </a:p>
          <a:p>
            <a:r>
              <a:rPr lang="en-US" dirty="0"/>
              <a:t>Social Security</a:t>
            </a:r>
          </a:p>
          <a:p>
            <a:r>
              <a:rPr lang="en-US" dirty="0"/>
              <a:t>Social Security and Pension Plan</a:t>
            </a:r>
          </a:p>
          <a:p>
            <a:r>
              <a:rPr lang="en-US" dirty="0"/>
              <a:t>Social Security, Savings and </a:t>
            </a:r>
          </a:p>
          <a:p>
            <a:r>
              <a:rPr lang="en-US" dirty="0"/>
              <a:t>Social Security, Savings, Pension Plan and Working Retirees</a:t>
            </a:r>
          </a:p>
          <a:p>
            <a:endParaRPr lang="en-US" dirty="0"/>
          </a:p>
          <a:p>
            <a:r>
              <a:rPr lang="en-US" dirty="0"/>
              <a:t>Other options:  College Fund Savings (Coverdell OR 529 account); IRAs</a:t>
            </a:r>
          </a:p>
        </p:txBody>
      </p:sp>
      <p:sp>
        <p:nvSpPr>
          <p:cNvPr id="4" name="Slide Number Placeholder 3"/>
          <p:cNvSpPr>
            <a:spLocks noGrp="1"/>
          </p:cNvSpPr>
          <p:nvPr>
            <p:ph type="sldNum" sz="quarter" idx="10"/>
          </p:nvPr>
        </p:nvSpPr>
        <p:spPr/>
        <p:txBody>
          <a:bodyPr/>
          <a:lstStyle/>
          <a:p>
            <a:fld id="{3EDDBE98-5570-41CE-AAE3-2C8336DD614D}" type="slidenum">
              <a:rPr lang="en-US" smtClean="0"/>
              <a:t>13</a:t>
            </a:fld>
            <a:endParaRPr lang="en-US"/>
          </a:p>
        </p:txBody>
      </p:sp>
    </p:spTree>
    <p:extLst>
      <p:ext uri="{BB962C8B-B14F-4D97-AF65-F5344CB8AC3E}">
        <p14:creationId xmlns:p14="http://schemas.microsoft.com/office/powerpoint/2010/main" val="274675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DBE98-5570-41CE-AAE3-2C8336DD614D}" type="slidenum">
              <a:rPr lang="en-US" smtClean="0"/>
              <a:t>14</a:t>
            </a:fld>
            <a:endParaRPr lang="en-US"/>
          </a:p>
        </p:txBody>
      </p:sp>
    </p:spTree>
    <p:extLst>
      <p:ext uri="{BB962C8B-B14F-4D97-AF65-F5344CB8AC3E}">
        <p14:creationId xmlns:p14="http://schemas.microsoft.com/office/powerpoint/2010/main" val="36953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DDBE98-5570-41CE-AAE3-2C8336DD614D}" type="slidenum">
              <a:rPr lang="en-US" smtClean="0"/>
              <a:t>2</a:t>
            </a:fld>
            <a:endParaRPr lang="en-US"/>
          </a:p>
        </p:txBody>
      </p:sp>
    </p:spTree>
    <p:extLst>
      <p:ext uri="{BB962C8B-B14F-4D97-AF65-F5344CB8AC3E}">
        <p14:creationId xmlns:p14="http://schemas.microsoft.com/office/powerpoint/2010/main" val="424542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TRS</a:t>
            </a:r>
          </a:p>
          <a:p>
            <a:endParaRPr lang="en-US" dirty="0"/>
          </a:p>
          <a:p>
            <a:r>
              <a:rPr lang="en-US" dirty="0"/>
              <a:t>Defined benefit plan – a defined benefit plan enables employees to receive a monthly annuity benefit for life upon retirement.</a:t>
            </a:r>
          </a:p>
          <a:p>
            <a:endParaRPr lang="en-US" dirty="0"/>
          </a:p>
          <a:p>
            <a:r>
              <a:rPr lang="en-US" dirty="0"/>
              <a:t>ORP</a:t>
            </a:r>
          </a:p>
          <a:p>
            <a:endParaRPr lang="en-US" dirty="0"/>
          </a:p>
          <a:p>
            <a:r>
              <a:rPr lang="en-US" dirty="0"/>
              <a:t>A defined contribution plan is a plan that does not pay a specific benefit when you retire, but allows you to save money in a tax-deferred account. The participant decides how to withdraw/utilize this money upon retirement. </a:t>
            </a:r>
            <a:br>
              <a:rPr lang="en-US" dirty="0"/>
            </a:br>
            <a:endParaRPr lang="en-US" dirty="0"/>
          </a:p>
        </p:txBody>
      </p:sp>
      <p:sp>
        <p:nvSpPr>
          <p:cNvPr id="4" name="Slide Number Placeholder 3"/>
          <p:cNvSpPr>
            <a:spLocks noGrp="1"/>
          </p:cNvSpPr>
          <p:nvPr>
            <p:ph type="sldNum" sz="quarter" idx="10"/>
          </p:nvPr>
        </p:nvSpPr>
        <p:spPr/>
        <p:txBody>
          <a:bodyPr/>
          <a:lstStyle/>
          <a:p>
            <a:fld id="{3EDDBE98-5570-41CE-AAE3-2C8336DD614D}" type="slidenum">
              <a:rPr lang="en-US" smtClean="0"/>
              <a:t>3</a:t>
            </a:fld>
            <a:endParaRPr lang="en-US"/>
          </a:p>
        </p:txBody>
      </p:sp>
    </p:spTree>
    <p:extLst>
      <p:ext uri="{BB962C8B-B14F-4D97-AF65-F5344CB8AC3E}">
        <p14:creationId xmlns:p14="http://schemas.microsoft.com/office/powerpoint/2010/main" val="339960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DBE98-5570-41CE-AAE3-2C8336DD614D}" type="slidenum">
              <a:rPr lang="en-US" smtClean="0"/>
              <a:t>4</a:t>
            </a:fld>
            <a:endParaRPr lang="en-US"/>
          </a:p>
        </p:txBody>
      </p:sp>
    </p:spTree>
    <p:extLst>
      <p:ext uri="{BB962C8B-B14F-4D97-AF65-F5344CB8AC3E}">
        <p14:creationId xmlns:p14="http://schemas.microsoft.com/office/powerpoint/2010/main" val="363240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TDA </a:t>
            </a:r>
          </a:p>
          <a:p>
            <a:r>
              <a:rPr lang="en-US" dirty="0"/>
              <a:t>Enroll in Workday – set up an account with an approved vendor</a:t>
            </a:r>
          </a:p>
          <a:p>
            <a:endParaRPr lang="en-US" dirty="0"/>
          </a:p>
          <a:p>
            <a:r>
              <a:rPr lang="en-US" dirty="0"/>
              <a:t>DCP</a:t>
            </a:r>
          </a:p>
          <a:p>
            <a:r>
              <a:rPr lang="en-US" dirty="0"/>
              <a:t>Enroll online </a:t>
            </a:r>
            <a:r>
              <a:rPr lang="en-US" dirty="0" err="1"/>
              <a:t>Texa$aver</a:t>
            </a:r>
            <a:r>
              <a:rPr lang="en-US" dirty="0"/>
              <a:t> website</a:t>
            </a:r>
          </a:p>
          <a:p>
            <a:r>
              <a:rPr lang="en-US" dirty="0"/>
              <a:t>Enroll via phone</a:t>
            </a:r>
          </a:p>
          <a:p>
            <a:endParaRPr lang="en-US" dirty="0"/>
          </a:p>
          <a:p>
            <a:r>
              <a:rPr lang="en-US" dirty="0"/>
              <a:t>Effective the first of the following month</a:t>
            </a:r>
          </a:p>
        </p:txBody>
      </p:sp>
      <p:sp>
        <p:nvSpPr>
          <p:cNvPr id="4" name="Slide Number Placeholder 3"/>
          <p:cNvSpPr>
            <a:spLocks noGrp="1"/>
          </p:cNvSpPr>
          <p:nvPr>
            <p:ph type="sldNum" sz="quarter" idx="10"/>
          </p:nvPr>
        </p:nvSpPr>
        <p:spPr/>
        <p:txBody>
          <a:bodyPr/>
          <a:lstStyle/>
          <a:p>
            <a:fld id="{3EDDBE98-5570-41CE-AAE3-2C8336DD614D}" type="slidenum">
              <a:rPr lang="en-US" smtClean="0"/>
              <a:t>5</a:t>
            </a:fld>
            <a:endParaRPr lang="en-US"/>
          </a:p>
        </p:txBody>
      </p:sp>
    </p:spTree>
    <p:extLst>
      <p:ext uri="{BB962C8B-B14F-4D97-AF65-F5344CB8AC3E}">
        <p14:creationId xmlns:p14="http://schemas.microsoft.com/office/powerpoint/2010/main" val="206724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t>
            </a:r>
            <a:r>
              <a:rPr lang="en-US" dirty="0" err="1"/>
              <a:t>Evive</a:t>
            </a:r>
            <a:r>
              <a:rPr lang="en-US" dirty="0"/>
              <a:t> is available from your Single Sign On Menu.</a:t>
            </a:r>
          </a:p>
          <a:p>
            <a:endParaRPr lang="en-US" dirty="0"/>
          </a:p>
          <a:p>
            <a:r>
              <a:rPr lang="en-US" dirty="0"/>
              <a:t>Spouse must have own account – uses employee UIN, but own email address.</a:t>
            </a:r>
          </a:p>
        </p:txBody>
      </p:sp>
      <p:sp>
        <p:nvSpPr>
          <p:cNvPr id="4" name="Slide Number Placeholder 3"/>
          <p:cNvSpPr>
            <a:spLocks noGrp="1"/>
          </p:cNvSpPr>
          <p:nvPr>
            <p:ph type="sldNum" sz="quarter" idx="10"/>
          </p:nvPr>
        </p:nvSpPr>
        <p:spPr/>
        <p:txBody>
          <a:bodyPr/>
          <a:lstStyle/>
          <a:p>
            <a:fld id="{3EDDBE98-5570-41CE-AAE3-2C8336DD614D}" type="slidenum">
              <a:rPr lang="en-US" smtClean="0"/>
              <a:t>6</a:t>
            </a:fld>
            <a:endParaRPr lang="en-US"/>
          </a:p>
        </p:txBody>
      </p:sp>
    </p:spTree>
    <p:extLst>
      <p:ext uri="{BB962C8B-B14F-4D97-AF65-F5344CB8AC3E}">
        <p14:creationId xmlns:p14="http://schemas.microsoft.com/office/powerpoint/2010/main" val="37708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handouts</a:t>
            </a:r>
          </a:p>
        </p:txBody>
      </p:sp>
      <p:sp>
        <p:nvSpPr>
          <p:cNvPr id="4" name="Slide Number Placeholder 3"/>
          <p:cNvSpPr>
            <a:spLocks noGrp="1"/>
          </p:cNvSpPr>
          <p:nvPr>
            <p:ph type="sldNum" sz="quarter" idx="10"/>
          </p:nvPr>
        </p:nvSpPr>
        <p:spPr/>
        <p:txBody>
          <a:bodyPr/>
          <a:lstStyle/>
          <a:p>
            <a:fld id="{3EDDBE98-5570-41CE-AAE3-2C8336DD614D}" type="slidenum">
              <a:rPr lang="en-US" smtClean="0"/>
              <a:t>7</a:t>
            </a:fld>
            <a:endParaRPr lang="en-US"/>
          </a:p>
        </p:txBody>
      </p:sp>
    </p:spTree>
    <p:extLst>
      <p:ext uri="{BB962C8B-B14F-4D97-AF65-F5344CB8AC3E}">
        <p14:creationId xmlns:p14="http://schemas.microsoft.com/office/powerpoint/2010/main" val="158846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DBE98-5570-41CE-AAE3-2C8336DD614D}" type="slidenum">
              <a:rPr lang="en-US" smtClean="0"/>
              <a:t>8</a:t>
            </a:fld>
            <a:endParaRPr lang="en-US"/>
          </a:p>
        </p:txBody>
      </p:sp>
    </p:spTree>
    <p:extLst>
      <p:ext uri="{BB962C8B-B14F-4D97-AF65-F5344CB8AC3E}">
        <p14:creationId xmlns:p14="http://schemas.microsoft.com/office/powerpoint/2010/main" val="358258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Prescription Drugs – additional programs for diabetes, pulmonary care</a:t>
            </a:r>
          </a:p>
          <a:p>
            <a:r>
              <a:rPr lang="en-US" dirty="0"/>
              <a:t>Recent benefit added to receive preventive vaccines through participating pharmacies.</a:t>
            </a:r>
          </a:p>
          <a:p>
            <a:endParaRPr lang="en-US" dirty="0"/>
          </a:p>
          <a:p>
            <a:r>
              <a:rPr lang="en-US" dirty="0"/>
              <a:t>Additional Benefits Resources Handout</a:t>
            </a:r>
          </a:p>
        </p:txBody>
      </p:sp>
      <p:sp>
        <p:nvSpPr>
          <p:cNvPr id="4" name="Slide Number Placeholder 3"/>
          <p:cNvSpPr>
            <a:spLocks noGrp="1"/>
          </p:cNvSpPr>
          <p:nvPr>
            <p:ph type="sldNum" sz="quarter" idx="10"/>
          </p:nvPr>
        </p:nvSpPr>
        <p:spPr/>
        <p:txBody>
          <a:bodyPr/>
          <a:lstStyle/>
          <a:p>
            <a:fld id="{3EDDBE98-5570-41CE-AAE3-2C8336DD614D}" type="slidenum">
              <a:rPr lang="en-US" smtClean="0"/>
              <a:t>9</a:t>
            </a:fld>
            <a:endParaRPr lang="en-US"/>
          </a:p>
        </p:txBody>
      </p:sp>
    </p:spTree>
    <p:extLst>
      <p:ext uri="{BB962C8B-B14F-4D97-AF65-F5344CB8AC3E}">
        <p14:creationId xmlns:p14="http://schemas.microsoft.com/office/powerpoint/2010/main" val="531953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97D18A-FF72-3845-AD1A-20A40D26B745}"/>
              </a:ext>
            </a:extLst>
          </p:cNvPr>
          <p:cNvPicPr>
            <a:picLocks noChangeAspect="1"/>
          </p:cNvPicPr>
          <p:nvPr userDrawn="1"/>
        </p:nvPicPr>
        <p:blipFill rotWithShape="1">
          <a:blip r:embed="rId2"/>
          <a:srcRect l="-1" t="7858" r="23233" b="28370"/>
          <a:stretch/>
        </p:blipFill>
        <p:spPr>
          <a:xfrm>
            <a:off x="0" y="-1"/>
            <a:ext cx="12369800" cy="6858001"/>
          </a:xfrm>
          <a:prstGeom prst="rect">
            <a:avLst/>
          </a:prstGeom>
        </p:spPr>
      </p:pic>
      <p:sp>
        <p:nvSpPr>
          <p:cNvPr id="2" name="Title 1"/>
          <p:cNvSpPr>
            <a:spLocks noGrp="1"/>
          </p:cNvSpPr>
          <p:nvPr>
            <p:ph type="ctrTitle" hasCustomPrompt="1"/>
          </p:nvPr>
        </p:nvSpPr>
        <p:spPr>
          <a:xfrm>
            <a:off x="804672" y="1548442"/>
            <a:ext cx="8679915" cy="1748729"/>
          </a:xfrm>
        </p:spPr>
        <p:txBody>
          <a:bodyPr lIns="0" bIns="0" anchor="b">
            <a:normAutofit/>
          </a:bodyPr>
          <a:lstStyle>
            <a:lvl1pPr algn="l">
              <a:lnSpc>
                <a:spcPct val="80000"/>
              </a:lnSpc>
              <a:defRPr sz="5400" spc="-150">
                <a:solidFill>
                  <a:srgbClr val="FFFEFF"/>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4673" y="3379204"/>
            <a:ext cx="8673427" cy="1322587"/>
          </a:xfrm>
        </p:spPr>
        <p:txBody>
          <a:bodyPr lIns="0" tIns="0">
            <a:normAutofit/>
          </a:bodyPr>
          <a:lstStyle>
            <a:lvl1pPr marL="0" indent="0" algn="l">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5" name="Picture 34">
            <a:extLst>
              <a:ext uri="{FF2B5EF4-FFF2-40B4-BE49-F238E27FC236}">
                <a16:creationId xmlns:a16="http://schemas.microsoft.com/office/drawing/2014/main" id="{A0687F91-2E56-DB44-8DDE-608E9001DD87}"/>
              </a:ext>
            </a:extLst>
          </p:cNvPr>
          <p:cNvPicPr>
            <a:picLocks noChangeAspect="1"/>
          </p:cNvPicPr>
          <p:nvPr userDrawn="1"/>
        </p:nvPicPr>
        <p:blipFill>
          <a:blip r:embed="rId3"/>
          <a:stretch>
            <a:fillRect/>
          </a:stretch>
        </p:blipFill>
        <p:spPr>
          <a:xfrm>
            <a:off x="9484587" y="5625084"/>
            <a:ext cx="2451100" cy="762000"/>
          </a:xfrm>
          <a:prstGeom prst="rect">
            <a:avLst/>
          </a:prstGeom>
        </p:spPr>
      </p:pic>
      <p:cxnSp>
        <p:nvCxnSpPr>
          <p:cNvPr id="42" name="Straight Connector 41">
            <a:extLst>
              <a:ext uri="{FF2B5EF4-FFF2-40B4-BE49-F238E27FC236}">
                <a16:creationId xmlns:a16="http://schemas.microsoft.com/office/drawing/2014/main" id="{3ED13756-D5C9-6C40-B7E0-987BA8232135}"/>
              </a:ext>
            </a:extLst>
          </p:cNvPr>
          <p:cNvCxnSpPr>
            <a:cxnSpLocks/>
          </p:cNvCxnSpPr>
          <p:nvPr userDrawn="1"/>
        </p:nvCxnSpPr>
        <p:spPr>
          <a:xfrm>
            <a:off x="804672" y="1548442"/>
            <a:ext cx="10579608"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A6AE3AB-C0E5-FA49-8706-181EC3F9EAE7}"/>
              </a:ext>
            </a:extLst>
          </p:cNvPr>
          <p:cNvCxnSpPr>
            <a:cxnSpLocks/>
          </p:cNvCxnSpPr>
          <p:nvPr userDrawn="1"/>
        </p:nvCxnSpPr>
        <p:spPr>
          <a:xfrm>
            <a:off x="804673" y="4701791"/>
            <a:ext cx="105796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F35FB8F-E55D-1E43-827C-0432F03A214A}"/>
              </a:ext>
            </a:extLst>
          </p:cNvPr>
          <p:cNvPicPr>
            <a:picLocks noChangeAspect="1"/>
          </p:cNvPicPr>
          <p:nvPr userDrawn="1"/>
        </p:nvPicPr>
        <p:blipFill>
          <a:blip r:embed="rId4"/>
          <a:stretch>
            <a:fillRect/>
          </a:stretch>
        </p:blipFill>
        <p:spPr>
          <a:xfrm rot="10800000">
            <a:off x="1" y="17779"/>
            <a:ext cx="12369800" cy="70082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tx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77BA6AC9-484F-9D4A-824A-4D0FDE2FFB4B}"/>
              </a:ext>
            </a:extLst>
          </p:cNvPr>
          <p:cNvSpPr>
            <a:spLocks noGrp="1"/>
          </p:cNvSpPr>
          <p:nvPr>
            <p:ph sz="quarter" idx="4"/>
          </p:nvPr>
        </p:nvSpPr>
        <p:spPr>
          <a:xfrm>
            <a:off x="6192569" y="2543258"/>
            <a:ext cx="5191465" cy="3215454"/>
          </a:xfrm>
        </p:spPr>
        <p:txBody>
          <a:bodyPr/>
          <a:lstStyle>
            <a:lvl1pPr marL="0" indent="0">
              <a:buNone/>
              <a:defRPr/>
            </a:lvl1pPr>
          </a:lstStyle>
          <a:p>
            <a:pPr lvl="0"/>
            <a:endParaRPr lang="en-US" dirty="0"/>
          </a:p>
        </p:txBody>
      </p:sp>
      <p:sp>
        <p:nvSpPr>
          <p:cNvPr id="13" name="Text Placeholder 4">
            <a:extLst>
              <a:ext uri="{FF2B5EF4-FFF2-40B4-BE49-F238E27FC236}">
                <a16:creationId xmlns:a16="http://schemas.microsoft.com/office/drawing/2014/main" id="{2A032467-62D3-C443-B20D-E07512F4EB93}"/>
              </a:ext>
            </a:extLst>
          </p:cNvPr>
          <p:cNvSpPr>
            <a:spLocks noGrp="1"/>
          </p:cNvSpPr>
          <p:nvPr>
            <p:ph type="body" sz="quarter" idx="13"/>
          </p:nvPr>
        </p:nvSpPr>
        <p:spPr>
          <a:xfrm>
            <a:off x="804678" y="2543258"/>
            <a:ext cx="5190492" cy="685800"/>
          </a:xfrm>
        </p:spPr>
        <p:txBody>
          <a:bodyPr anchor="ctr">
            <a:noAutofit/>
          </a:bodyPr>
          <a:lstStyle>
            <a:lvl1pPr marL="0" indent="0" algn="l">
              <a:lnSpc>
                <a:spcPct val="100000"/>
              </a:lnSpc>
              <a:buNone/>
              <a:defRPr sz="2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a:extLst>
              <a:ext uri="{FF2B5EF4-FFF2-40B4-BE49-F238E27FC236}">
                <a16:creationId xmlns:a16="http://schemas.microsoft.com/office/drawing/2014/main" id="{2F429D75-9D2B-6647-B59B-29FCF825CD7F}"/>
              </a:ext>
            </a:extLst>
          </p:cNvPr>
          <p:cNvSpPr>
            <a:spLocks noGrp="1"/>
          </p:cNvSpPr>
          <p:nvPr>
            <p:ph sz="quarter" idx="14"/>
          </p:nvPr>
        </p:nvSpPr>
        <p:spPr>
          <a:xfrm>
            <a:off x="804672" y="3229058"/>
            <a:ext cx="5191465" cy="25296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35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tx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77BA6AC9-484F-9D4A-824A-4D0FDE2FFB4B}"/>
              </a:ext>
            </a:extLst>
          </p:cNvPr>
          <p:cNvSpPr>
            <a:spLocks noGrp="1"/>
          </p:cNvSpPr>
          <p:nvPr>
            <p:ph sz="quarter" idx="4"/>
          </p:nvPr>
        </p:nvSpPr>
        <p:spPr>
          <a:xfrm>
            <a:off x="804673" y="2543258"/>
            <a:ext cx="10579362" cy="3215454"/>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97589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198539"/>
            <a:ext cx="3500828" cy="2470065"/>
          </a:xfrm>
        </p:spPr>
        <p:txBody>
          <a:bodyPr lIns="91440" tIns="91440" rIns="91440" bIns="91440"/>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6" name="Straight Connector 35">
            <a:extLst>
              <a:ext uri="{FF2B5EF4-FFF2-40B4-BE49-F238E27FC236}">
                <a16:creationId xmlns:a16="http://schemas.microsoft.com/office/drawing/2014/main" id="{D8EF978D-A2A6-6845-810D-C9F0D1DB0AEA}"/>
              </a:ext>
            </a:extLst>
          </p:cNvPr>
          <p:cNvCxnSpPr/>
          <p:nvPr userDrawn="1"/>
        </p:nvCxnSpPr>
        <p:spPr>
          <a:xfrm>
            <a:off x="891160" y="2217261"/>
            <a:ext cx="35021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A97D503-0F0D-E846-95FF-AF45CF73121A}"/>
              </a:ext>
            </a:extLst>
          </p:cNvPr>
          <p:cNvCxnSpPr/>
          <p:nvPr userDrawn="1"/>
        </p:nvCxnSpPr>
        <p:spPr>
          <a:xfrm>
            <a:off x="891161" y="4673746"/>
            <a:ext cx="3498667"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001" y="2203323"/>
            <a:ext cx="3500828" cy="2460497"/>
          </a:xfrm>
        </p:spPr>
        <p:txBody>
          <a:bodyPr lIns="91440" tIns="91440" rIns="91440" bIns="91440"/>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6" name="Straight Connector 35">
            <a:extLst>
              <a:ext uri="{FF2B5EF4-FFF2-40B4-BE49-F238E27FC236}">
                <a16:creationId xmlns:a16="http://schemas.microsoft.com/office/drawing/2014/main" id="{019C4ACE-76F8-9345-82D9-8D27A5B3F5D4}"/>
              </a:ext>
            </a:extLst>
          </p:cNvPr>
          <p:cNvCxnSpPr/>
          <p:nvPr userDrawn="1"/>
        </p:nvCxnSpPr>
        <p:spPr>
          <a:xfrm>
            <a:off x="891160" y="2197799"/>
            <a:ext cx="35021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E8EE7E7-4151-0946-84A0-67203832CFB7}"/>
              </a:ext>
            </a:extLst>
          </p:cNvPr>
          <p:cNvCxnSpPr/>
          <p:nvPr userDrawn="1"/>
        </p:nvCxnSpPr>
        <p:spPr>
          <a:xfrm>
            <a:off x="891161" y="4654284"/>
            <a:ext cx="3498667"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8632" y="2205351"/>
            <a:ext cx="3501196" cy="2456442"/>
          </a:xfrm>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32" name="Straight Connector 31">
            <a:extLst>
              <a:ext uri="{FF2B5EF4-FFF2-40B4-BE49-F238E27FC236}">
                <a16:creationId xmlns:a16="http://schemas.microsoft.com/office/drawing/2014/main" id="{3FEE6DA3-0752-504D-9415-D0AA6F2BE367}"/>
              </a:ext>
            </a:extLst>
          </p:cNvPr>
          <p:cNvCxnSpPr/>
          <p:nvPr userDrawn="1"/>
        </p:nvCxnSpPr>
        <p:spPr>
          <a:xfrm>
            <a:off x="891160" y="2213817"/>
            <a:ext cx="35021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0C94142-6D6B-EF48-A284-F23151FF4C8B}"/>
              </a:ext>
            </a:extLst>
          </p:cNvPr>
          <p:cNvCxnSpPr/>
          <p:nvPr userDrawn="1"/>
        </p:nvCxnSpPr>
        <p:spPr>
          <a:xfrm>
            <a:off x="891161" y="4670302"/>
            <a:ext cx="349866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FAD93C1-CB4B-5D42-BF6D-3AF77C0DDCCC}"/>
              </a:ext>
            </a:extLst>
          </p:cNvPr>
          <p:cNvSpPr>
            <a:spLocks noGrp="1"/>
          </p:cNvSpPr>
          <p:nvPr>
            <p:ph idx="1"/>
          </p:nvPr>
        </p:nvSpPr>
        <p:spPr>
          <a:xfrm>
            <a:off x="5109983" y="802809"/>
            <a:ext cx="6275035" cy="5249940"/>
          </a:xfrm>
        </p:spPr>
        <p:txBody>
          <a:bodyPr anchor="ctr"/>
          <a:lstStyle>
            <a:lvl1pPr marL="0" indent="0">
              <a:buNone/>
              <a:defRPr/>
            </a:lvl1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8631" y="2208910"/>
            <a:ext cx="3501197" cy="1223298"/>
          </a:xfrm>
        </p:spPr>
        <p:txBody>
          <a:bodyPr bIns="0" anchor="b">
            <a:noAutofit/>
          </a:bodyPr>
          <a:lstStyle>
            <a:lvl1pPr algn="ctr">
              <a:defRPr sz="32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437070"/>
            <a:ext cx="3501197" cy="1221164"/>
          </a:xfrm>
        </p:spPr>
        <p:txBody>
          <a:bodyPr/>
          <a:lstStyle>
            <a:lvl1pPr marL="0" indent="0" algn="ctr">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4" name="Straight Connector 33">
            <a:extLst>
              <a:ext uri="{FF2B5EF4-FFF2-40B4-BE49-F238E27FC236}">
                <a16:creationId xmlns:a16="http://schemas.microsoft.com/office/drawing/2014/main" id="{AF2E7BC6-18E9-554B-8E82-EAA96E3A5EC9}"/>
              </a:ext>
            </a:extLst>
          </p:cNvPr>
          <p:cNvCxnSpPr/>
          <p:nvPr userDrawn="1"/>
        </p:nvCxnSpPr>
        <p:spPr>
          <a:xfrm>
            <a:off x="891160" y="2215275"/>
            <a:ext cx="35021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C69AFF5-9D5F-794C-AF90-41B6CE2A4A20}"/>
              </a:ext>
            </a:extLst>
          </p:cNvPr>
          <p:cNvCxnSpPr/>
          <p:nvPr userDrawn="1"/>
        </p:nvCxnSpPr>
        <p:spPr>
          <a:xfrm>
            <a:off x="891161" y="4671760"/>
            <a:ext cx="3498667"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hasCustomPrompt="1"/>
          </p:nvPr>
        </p:nvSpPr>
        <p:spPr>
          <a:xfrm>
            <a:off x="885443" y="2205026"/>
            <a:ext cx="5776646" cy="1178032"/>
          </a:xfrm>
        </p:spPr>
        <p:txBody>
          <a:bodyPr bIns="0" anchor="b">
            <a:normAutofit/>
          </a:bodyPr>
          <a:lstStyle>
            <a:lvl1pPr>
              <a:defRPr sz="3600">
                <a:solidFill>
                  <a:schemeClr val="accent1"/>
                </a:solidFill>
              </a:defRPr>
            </a:lvl1pPr>
          </a:lstStyle>
          <a:p>
            <a:r>
              <a:rPr lang="en-US" dirty="0"/>
              <a:t>Click to edit </a:t>
            </a:r>
            <a:br>
              <a:rPr lang="en-US" dirty="0"/>
            </a:br>
            <a:r>
              <a:rPr lang="en-US" dirty="0"/>
              <a:t>Master title style</a:t>
            </a:r>
          </a:p>
        </p:txBody>
      </p:sp>
      <p:sp>
        <p:nvSpPr>
          <p:cNvPr id="4" name="Text Placeholder 3"/>
          <p:cNvSpPr>
            <a:spLocks noGrp="1"/>
          </p:cNvSpPr>
          <p:nvPr>
            <p:ph type="body" sz="half" idx="2"/>
          </p:nvPr>
        </p:nvSpPr>
        <p:spPr>
          <a:xfrm>
            <a:off x="885443" y="3389783"/>
            <a:ext cx="5776646" cy="1274198"/>
          </a:xfrm>
        </p:spPr>
        <p:txBody>
          <a:bodyPr>
            <a:normAutofit/>
          </a:bodyPr>
          <a:lstStyle>
            <a:lvl1pPr marL="0" indent="0" algn="ctr">
              <a:buNone/>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cxnSp>
        <p:nvCxnSpPr>
          <p:cNvPr id="32" name="Straight Connector 31">
            <a:extLst>
              <a:ext uri="{FF2B5EF4-FFF2-40B4-BE49-F238E27FC236}">
                <a16:creationId xmlns:a16="http://schemas.microsoft.com/office/drawing/2014/main" id="{0C77AF83-F6A7-454C-8DF5-DED62DA3EA54}"/>
              </a:ext>
            </a:extLst>
          </p:cNvPr>
          <p:cNvCxnSpPr>
            <a:cxnSpLocks/>
          </p:cNvCxnSpPr>
          <p:nvPr userDrawn="1"/>
        </p:nvCxnSpPr>
        <p:spPr>
          <a:xfrm>
            <a:off x="891160" y="2203162"/>
            <a:ext cx="5770929" cy="1864"/>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3A5309-801E-2F4B-AC14-DFE85E117754}"/>
              </a:ext>
            </a:extLst>
          </p:cNvPr>
          <p:cNvCxnSpPr>
            <a:cxnSpLocks/>
          </p:cNvCxnSpPr>
          <p:nvPr userDrawn="1"/>
        </p:nvCxnSpPr>
        <p:spPr>
          <a:xfrm>
            <a:off x="891161" y="4659647"/>
            <a:ext cx="5770928" cy="4334"/>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a14:imgEffect>
                      <a14:colorTemperature colorTemp="5063"/>
                    </a14:imgEffect>
                    <a14:imgEffect>
                      <a14:saturation sat="308000"/>
                    </a14:imgEffect>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4216" y="1855626"/>
            <a:ext cx="5490224" cy="1689390"/>
          </a:xfrm>
        </p:spPr>
        <p:txBody>
          <a:bodyPr bIns="0" anchor="b">
            <a:normAutofit/>
          </a:bodyPr>
          <a:lstStyle>
            <a:lvl1pPr algn="ctr">
              <a:defRPr sz="4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344215" y="3627747"/>
            <a:ext cx="5490223" cy="1383770"/>
          </a:xfrm>
        </p:spPr>
        <p:txBody>
          <a:bodyPr tIns="0">
            <a:normAutofit/>
          </a:bodyPr>
          <a:lstStyle>
            <a:lvl1pPr marL="0" indent="0" algn="ctr">
              <a:buNone/>
              <a:defRPr sz="1800">
                <a:solidFill>
                  <a:schemeClr val="bg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3344215" y="1861110"/>
            <a:ext cx="5490223" cy="0"/>
          </a:xfrm>
          <a:prstGeom prst="line">
            <a:avLst/>
          </a:prstGeom>
          <a:ln w="28575">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3344216" y="5009670"/>
            <a:ext cx="5490222" cy="184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5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205351"/>
            <a:ext cx="3498979" cy="245644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a:extLst>
              <a:ext uri="{FF2B5EF4-FFF2-40B4-BE49-F238E27FC236}">
                <a16:creationId xmlns:a16="http://schemas.microsoft.com/office/drawing/2014/main" id="{0E354731-8CB0-EC43-B5F7-B8E0C82682DC}"/>
              </a:ext>
            </a:extLst>
          </p:cNvPr>
          <p:cNvCxnSpPr/>
          <p:nvPr userDrawn="1"/>
        </p:nvCxnSpPr>
        <p:spPr>
          <a:xfrm>
            <a:off x="891160" y="2213817"/>
            <a:ext cx="3502152" cy="0"/>
          </a:xfrm>
          <a:prstGeom prst="line">
            <a:avLst/>
          </a:prstGeom>
          <a:ln w="28575">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B2FBF70-DBB6-584C-8800-407A05CC9499}"/>
              </a:ext>
            </a:extLst>
          </p:cNvPr>
          <p:cNvCxnSpPr/>
          <p:nvPr userDrawn="1"/>
        </p:nvCxnSpPr>
        <p:spPr>
          <a:xfrm>
            <a:off x="891161" y="4670302"/>
            <a:ext cx="3498667"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95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C6F41E-3032-5A49-8F0B-38226C8F11E7}"/>
              </a:ext>
            </a:extLst>
          </p:cNvPr>
          <p:cNvPicPr>
            <a:picLocks noChangeAspect="1"/>
          </p:cNvPicPr>
          <p:nvPr userDrawn="1"/>
        </p:nvPicPr>
        <p:blipFill rotWithShape="1">
          <a:blip r:embed="rId2"/>
          <a:srcRect b="15717"/>
          <a:stretch/>
        </p:blipFill>
        <p:spPr>
          <a:xfrm>
            <a:off x="0" y="-1"/>
            <a:ext cx="12191999" cy="6858002"/>
          </a:xfrm>
          <a:prstGeom prst="rect">
            <a:avLst/>
          </a:prstGeom>
        </p:spPr>
      </p:pic>
      <p:sp>
        <p:nvSpPr>
          <p:cNvPr id="2" name="Title 1"/>
          <p:cNvSpPr>
            <a:spLocks noGrp="1"/>
          </p:cNvSpPr>
          <p:nvPr>
            <p:ph type="ctrTitle" hasCustomPrompt="1"/>
          </p:nvPr>
        </p:nvSpPr>
        <p:spPr>
          <a:xfrm>
            <a:off x="804672" y="1548442"/>
            <a:ext cx="8679915" cy="1748729"/>
          </a:xfrm>
        </p:spPr>
        <p:txBody>
          <a:bodyPr lIns="0" bIns="0" anchor="b">
            <a:normAutofit/>
          </a:bodyPr>
          <a:lstStyle>
            <a:lvl1pPr algn="l">
              <a:lnSpc>
                <a:spcPct val="80000"/>
              </a:lnSpc>
              <a:defRPr sz="5400" spc="-150">
                <a:solidFill>
                  <a:srgbClr val="FFFEFF"/>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4673" y="3379204"/>
            <a:ext cx="8673427" cy="1322587"/>
          </a:xfrm>
        </p:spPr>
        <p:txBody>
          <a:bodyPr lIns="0" tIns="0">
            <a:normAutofit/>
          </a:bodyPr>
          <a:lstStyle>
            <a:lvl1pPr marL="0" indent="0" algn="l">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5" name="Picture 34">
            <a:extLst>
              <a:ext uri="{FF2B5EF4-FFF2-40B4-BE49-F238E27FC236}">
                <a16:creationId xmlns:a16="http://schemas.microsoft.com/office/drawing/2014/main" id="{A0687F91-2E56-DB44-8DDE-608E9001DD87}"/>
              </a:ext>
            </a:extLst>
          </p:cNvPr>
          <p:cNvPicPr>
            <a:picLocks noChangeAspect="1"/>
          </p:cNvPicPr>
          <p:nvPr userDrawn="1"/>
        </p:nvPicPr>
        <p:blipFill>
          <a:blip r:embed="rId3"/>
          <a:stretch>
            <a:fillRect/>
          </a:stretch>
        </p:blipFill>
        <p:spPr>
          <a:xfrm>
            <a:off x="9484587" y="5625084"/>
            <a:ext cx="2451100" cy="762000"/>
          </a:xfrm>
          <a:prstGeom prst="rect">
            <a:avLst/>
          </a:prstGeom>
        </p:spPr>
      </p:pic>
      <p:cxnSp>
        <p:nvCxnSpPr>
          <p:cNvPr id="42" name="Straight Connector 41">
            <a:extLst>
              <a:ext uri="{FF2B5EF4-FFF2-40B4-BE49-F238E27FC236}">
                <a16:creationId xmlns:a16="http://schemas.microsoft.com/office/drawing/2014/main" id="{3ED13756-D5C9-6C40-B7E0-987BA8232135}"/>
              </a:ext>
            </a:extLst>
          </p:cNvPr>
          <p:cNvCxnSpPr>
            <a:cxnSpLocks/>
          </p:cNvCxnSpPr>
          <p:nvPr userDrawn="1"/>
        </p:nvCxnSpPr>
        <p:spPr>
          <a:xfrm>
            <a:off x="804672" y="1548442"/>
            <a:ext cx="10579608"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A6AE3AB-C0E5-FA49-8706-181EC3F9EAE7}"/>
              </a:ext>
            </a:extLst>
          </p:cNvPr>
          <p:cNvCxnSpPr>
            <a:cxnSpLocks/>
          </p:cNvCxnSpPr>
          <p:nvPr userDrawn="1"/>
        </p:nvCxnSpPr>
        <p:spPr>
          <a:xfrm>
            <a:off x="804673" y="4701791"/>
            <a:ext cx="105796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10E567-5956-F247-B28B-34AE5F0ECD76}"/>
              </a:ext>
            </a:extLst>
          </p:cNvPr>
          <p:cNvPicPr>
            <a:picLocks noChangeAspect="1"/>
          </p:cNvPicPr>
          <p:nvPr userDrawn="1"/>
        </p:nvPicPr>
        <p:blipFill>
          <a:blip r:embed="rId4"/>
          <a:stretch>
            <a:fillRect/>
          </a:stretch>
        </p:blipFill>
        <p:spPr>
          <a:xfrm>
            <a:off x="43721" y="0"/>
            <a:ext cx="12104557" cy="6858000"/>
          </a:xfrm>
          <a:prstGeom prst="rect">
            <a:avLst/>
          </a:prstGeom>
        </p:spPr>
      </p:pic>
    </p:spTree>
    <p:extLst>
      <p:ext uri="{BB962C8B-B14F-4D97-AF65-F5344CB8AC3E}">
        <p14:creationId xmlns:p14="http://schemas.microsoft.com/office/powerpoint/2010/main" val="69358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bg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7FE48F4A-E74E-8B43-BAE0-A77660635271}"/>
              </a:ext>
            </a:extLst>
          </p:cNvPr>
          <p:cNvSpPr>
            <a:spLocks noGrp="1"/>
          </p:cNvSpPr>
          <p:nvPr>
            <p:ph type="body" sz="quarter" idx="3"/>
          </p:nvPr>
        </p:nvSpPr>
        <p:spPr>
          <a:xfrm>
            <a:off x="6192575" y="2543258"/>
            <a:ext cx="5190492" cy="685800"/>
          </a:xfrm>
        </p:spPr>
        <p:txBody>
          <a:bodyPr anchor="ctr">
            <a:noAutofit/>
          </a:bodyPr>
          <a:lstStyle>
            <a:lvl1pPr marL="0" indent="0" algn="l">
              <a:lnSpc>
                <a:spcPct val="100000"/>
              </a:lnSpc>
              <a:buNone/>
              <a:defRPr sz="22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77BA6AC9-484F-9D4A-824A-4D0FDE2FFB4B}"/>
              </a:ext>
            </a:extLst>
          </p:cNvPr>
          <p:cNvSpPr>
            <a:spLocks noGrp="1"/>
          </p:cNvSpPr>
          <p:nvPr>
            <p:ph sz="quarter" idx="4"/>
          </p:nvPr>
        </p:nvSpPr>
        <p:spPr>
          <a:xfrm>
            <a:off x="6192569" y="3229058"/>
            <a:ext cx="5191465" cy="2529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2A032467-62D3-C443-B20D-E07512F4EB93}"/>
              </a:ext>
            </a:extLst>
          </p:cNvPr>
          <p:cNvSpPr>
            <a:spLocks noGrp="1"/>
          </p:cNvSpPr>
          <p:nvPr>
            <p:ph type="body" sz="quarter" idx="13"/>
          </p:nvPr>
        </p:nvSpPr>
        <p:spPr>
          <a:xfrm>
            <a:off x="804678" y="2543258"/>
            <a:ext cx="5190492" cy="685800"/>
          </a:xfrm>
        </p:spPr>
        <p:txBody>
          <a:bodyPr anchor="ctr">
            <a:noAutofit/>
          </a:bodyPr>
          <a:lstStyle>
            <a:lvl1pPr marL="0" indent="0" algn="l">
              <a:lnSpc>
                <a:spcPct val="100000"/>
              </a:lnSpc>
              <a:buNone/>
              <a:defRPr sz="22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a:extLst>
              <a:ext uri="{FF2B5EF4-FFF2-40B4-BE49-F238E27FC236}">
                <a16:creationId xmlns:a16="http://schemas.microsoft.com/office/drawing/2014/main" id="{2F429D75-9D2B-6647-B59B-29FCF825CD7F}"/>
              </a:ext>
            </a:extLst>
          </p:cNvPr>
          <p:cNvSpPr>
            <a:spLocks noGrp="1"/>
          </p:cNvSpPr>
          <p:nvPr>
            <p:ph sz="quarter" idx="14"/>
          </p:nvPr>
        </p:nvSpPr>
        <p:spPr>
          <a:xfrm>
            <a:off x="804672" y="3229058"/>
            <a:ext cx="5191465" cy="2529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8511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bg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7FE48F4A-E74E-8B43-BAE0-A77660635271}"/>
              </a:ext>
            </a:extLst>
          </p:cNvPr>
          <p:cNvSpPr>
            <a:spLocks noGrp="1"/>
          </p:cNvSpPr>
          <p:nvPr>
            <p:ph type="body" sz="quarter" idx="3"/>
          </p:nvPr>
        </p:nvSpPr>
        <p:spPr>
          <a:xfrm>
            <a:off x="805688" y="2543258"/>
            <a:ext cx="10577379" cy="685800"/>
          </a:xfrm>
        </p:spPr>
        <p:txBody>
          <a:bodyPr anchor="ctr">
            <a:noAutofit/>
          </a:bodyPr>
          <a:lstStyle>
            <a:lvl1pPr marL="0" indent="0" algn="l">
              <a:lnSpc>
                <a:spcPct val="100000"/>
              </a:lnSpc>
              <a:buNone/>
              <a:defRPr sz="22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77BA6AC9-484F-9D4A-824A-4D0FDE2FFB4B}"/>
              </a:ext>
            </a:extLst>
          </p:cNvPr>
          <p:cNvSpPr>
            <a:spLocks noGrp="1"/>
          </p:cNvSpPr>
          <p:nvPr>
            <p:ph sz="quarter" idx="4"/>
          </p:nvPr>
        </p:nvSpPr>
        <p:spPr>
          <a:xfrm>
            <a:off x="804673" y="3229058"/>
            <a:ext cx="10579362" cy="2529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3513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Header">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bg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77BA6AC9-484F-9D4A-824A-4D0FDE2FFB4B}"/>
              </a:ext>
            </a:extLst>
          </p:cNvPr>
          <p:cNvSpPr>
            <a:spLocks noGrp="1"/>
          </p:cNvSpPr>
          <p:nvPr>
            <p:ph sz="quarter" idx="4"/>
          </p:nvPr>
        </p:nvSpPr>
        <p:spPr>
          <a:xfrm>
            <a:off x="814062" y="2543258"/>
            <a:ext cx="10579362" cy="32154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388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208910"/>
            <a:ext cx="3501197" cy="1223298"/>
          </a:xfrm>
        </p:spPr>
        <p:txBody>
          <a:bodyPr bIns="0" anchor="b">
            <a:noAutofit/>
          </a:bodyPr>
          <a:lstStyle>
            <a:lvl1pPr algn="ct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437070"/>
            <a:ext cx="3501197" cy="1221164"/>
          </a:xfrm>
        </p:spPr>
        <p:txBody>
          <a:bodyPr/>
          <a:lstStyle>
            <a:lvl1pPr marL="0" indent="0" algn="ctr">
              <a:buNone/>
              <a:defRPr sz="16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4" name="Straight Connector 33">
            <a:extLst>
              <a:ext uri="{FF2B5EF4-FFF2-40B4-BE49-F238E27FC236}">
                <a16:creationId xmlns:a16="http://schemas.microsoft.com/office/drawing/2014/main" id="{AF2E7BC6-18E9-554B-8E82-EAA96E3A5EC9}"/>
              </a:ext>
            </a:extLst>
          </p:cNvPr>
          <p:cNvCxnSpPr/>
          <p:nvPr userDrawn="1"/>
        </p:nvCxnSpPr>
        <p:spPr>
          <a:xfrm>
            <a:off x="891160" y="2215275"/>
            <a:ext cx="3502152" cy="0"/>
          </a:xfrm>
          <a:prstGeom prst="line">
            <a:avLst/>
          </a:prstGeom>
          <a:ln w="28575">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C69AFF5-9D5F-794C-AF90-41B6CE2A4A20}"/>
              </a:ext>
            </a:extLst>
          </p:cNvPr>
          <p:cNvCxnSpPr/>
          <p:nvPr userDrawn="1"/>
        </p:nvCxnSpPr>
        <p:spPr>
          <a:xfrm>
            <a:off x="891161" y="4671760"/>
            <a:ext cx="3498667"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43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8632" y="2205351"/>
            <a:ext cx="3501196" cy="2456441"/>
          </a:xfrm>
        </p:spPr>
        <p:txBody>
          <a:bodyPr/>
          <a:lstStyle>
            <a:lvl1pPr>
              <a:defRPr>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a:extLst>
              <a:ext uri="{FF2B5EF4-FFF2-40B4-BE49-F238E27FC236}">
                <a16:creationId xmlns:a16="http://schemas.microsoft.com/office/drawing/2014/main" id="{9BA0E747-CBED-014F-A334-6EBDC6199998}"/>
              </a:ext>
            </a:extLst>
          </p:cNvPr>
          <p:cNvCxnSpPr/>
          <p:nvPr userDrawn="1"/>
        </p:nvCxnSpPr>
        <p:spPr>
          <a:xfrm>
            <a:off x="891160" y="2213817"/>
            <a:ext cx="35021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766F9C9-37BE-A045-9E33-575B508D896C}"/>
              </a:ext>
            </a:extLst>
          </p:cNvPr>
          <p:cNvCxnSpPr/>
          <p:nvPr userDrawn="1"/>
        </p:nvCxnSpPr>
        <p:spPr>
          <a:xfrm>
            <a:off x="891161" y="4670302"/>
            <a:ext cx="3498667"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3" name="Straight Connector 32">
            <a:extLst>
              <a:ext uri="{FF2B5EF4-FFF2-40B4-BE49-F238E27FC236}">
                <a16:creationId xmlns:a16="http://schemas.microsoft.com/office/drawing/2014/main" id="{B6D4FCFB-B5A5-CA42-8475-C4AC5CADE9CC}"/>
              </a:ext>
            </a:extLst>
          </p:cNvPr>
          <p:cNvCxnSpPr>
            <a:cxnSpLocks/>
          </p:cNvCxnSpPr>
          <p:nvPr userDrawn="1"/>
        </p:nvCxnSpPr>
        <p:spPr>
          <a:xfrm>
            <a:off x="11310550" y="2349925"/>
            <a:ext cx="0" cy="2456442"/>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986C1FE-B15C-D44F-A9D7-443905080E7B}"/>
              </a:ext>
            </a:extLst>
          </p:cNvPr>
          <p:cNvCxnSpPr>
            <a:cxnSpLocks/>
          </p:cNvCxnSpPr>
          <p:nvPr userDrawn="1"/>
        </p:nvCxnSpPr>
        <p:spPr>
          <a:xfrm flipH="1">
            <a:off x="7807437" y="2349925"/>
            <a:ext cx="22479" cy="2456444"/>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C6F41E-3032-5A49-8F0B-38226C8F11E7}"/>
              </a:ext>
            </a:extLst>
          </p:cNvPr>
          <p:cNvPicPr>
            <a:picLocks noChangeAspect="1"/>
          </p:cNvPicPr>
          <p:nvPr userDrawn="1"/>
        </p:nvPicPr>
        <p:blipFill rotWithShape="1">
          <a:blip r:embed="rId2"/>
          <a:srcRect l="263" t="978" r="20463" b="32207"/>
          <a:stretch/>
        </p:blipFill>
        <p:spPr>
          <a:xfrm>
            <a:off x="0" y="0"/>
            <a:ext cx="12192000" cy="6857999"/>
          </a:xfrm>
          <a:prstGeom prst="rect">
            <a:avLst/>
          </a:prstGeom>
        </p:spPr>
      </p:pic>
      <p:sp>
        <p:nvSpPr>
          <p:cNvPr id="2" name="Title 1"/>
          <p:cNvSpPr>
            <a:spLocks noGrp="1"/>
          </p:cNvSpPr>
          <p:nvPr>
            <p:ph type="ctrTitle" hasCustomPrompt="1"/>
          </p:nvPr>
        </p:nvSpPr>
        <p:spPr>
          <a:xfrm>
            <a:off x="804672" y="1567746"/>
            <a:ext cx="8679915" cy="1748729"/>
          </a:xfrm>
        </p:spPr>
        <p:txBody>
          <a:bodyPr lIns="0" bIns="0" anchor="b">
            <a:normAutofit/>
          </a:bodyPr>
          <a:lstStyle>
            <a:lvl1pPr algn="l">
              <a:lnSpc>
                <a:spcPct val="80000"/>
              </a:lnSpc>
              <a:defRPr sz="5400" spc="-150">
                <a:solidFill>
                  <a:schemeClr val="bg1"/>
                </a:solidFill>
                <a:latin typeface="+mj-l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4673" y="3398508"/>
            <a:ext cx="8673427" cy="1322587"/>
          </a:xfrm>
        </p:spPr>
        <p:txBody>
          <a:bodyPr lIns="0" tIns="0">
            <a:normAutofit/>
          </a:bodyPr>
          <a:lstStyle>
            <a:lvl1pPr marL="0" indent="0" algn="l">
              <a:lnSpc>
                <a:spcPct val="100000"/>
              </a:lnSpc>
              <a:buNone/>
              <a:defRPr sz="1800" b="0">
                <a:solidFill>
                  <a:schemeClr val="bg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11" name="Picture 10">
            <a:extLst>
              <a:ext uri="{FF2B5EF4-FFF2-40B4-BE49-F238E27FC236}">
                <a16:creationId xmlns:a16="http://schemas.microsoft.com/office/drawing/2014/main" id="{223582D1-D2ED-8F40-9593-7817F0C1CAEB}"/>
              </a:ext>
            </a:extLst>
          </p:cNvPr>
          <p:cNvPicPr>
            <a:picLocks noChangeAspect="1"/>
          </p:cNvPicPr>
          <p:nvPr userDrawn="1"/>
        </p:nvPicPr>
        <p:blipFill>
          <a:blip r:embed="rId3"/>
          <a:stretch>
            <a:fillRect/>
          </a:stretch>
        </p:blipFill>
        <p:spPr>
          <a:xfrm>
            <a:off x="9484587" y="5625084"/>
            <a:ext cx="2451100" cy="762000"/>
          </a:xfrm>
          <a:prstGeom prst="rect">
            <a:avLst/>
          </a:prstGeom>
        </p:spPr>
      </p:pic>
      <p:cxnSp>
        <p:nvCxnSpPr>
          <p:cNvPr id="12" name="Straight Connector 11">
            <a:extLst>
              <a:ext uri="{FF2B5EF4-FFF2-40B4-BE49-F238E27FC236}">
                <a16:creationId xmlns:a16="http://schemas.microsoft.com/office/drawing/2014/main" id="{A0904C49-194E-454F-A1E6-1FCFF395543D}"/>
              </a:ext>
            </a:extLst>
          </p:cNvPr>
          <p:cNvCxnSpPr>
            <a:cxnSpLocks/>
          </p:cNvCxnSpPr>
          <p:nvPr userDrawn="1"/>
        </p:nvCxnSpPr>
        <p:spPr>
          <a:xfrm>
            <a:off x="804672" y="1548442"/>
            <a:ext cx="10579608"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67311F0-0947-2F4A-9EF1-E7FE67F43BC9}"/>
              </a:ext>
            </a:extLst>
          </p:cNvPr>
          <p:cNvCxnSpPr>
            <a:cxnSpLocks/>
          </p:cNvCxnSpPr>
          <p:nvPr userDrawn="1"/>
        </p:nvCxnSpPr>
        <p:spPr>
          <a:xfrm>
            <a:off x="804673" y="4711583"/>
            <a:ext cx="105796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F38243F-0393-C149-9E6D-79F76B586E98}"/>
              </a:ext>
            </a:extLst>
          </p:cNvPr>
          <p:cNvPicPr>
            <a:picLocks noChangeAspect="1"/>
          </p:cNvPicPr>
          <p:nvPr userDrawn="1"/>
        </p:nvPicPr>
        <p:blipFill>
          <a:blip r:embed="rId4"/>
          <a:stretch>
            <a:fillRect/>
          </a:stretch>
        </p:blipFill>
        <p:spPr>
          <a:xfrm>
            <a:off x="43721" y="0"/>
            <a:ext cx="12313379" cy="6976311"/>
          </a:xfrm>
          <a:prstGeom prst="rect">
            <a:avLst/>
          </a:prstGeom>
        </p:spPr>
      </p:pic>
    </p:spTree>
    <p:extLst>
      <p:ext uri="{BB962C8B-B14F-4D97-AF65-F5344CB8AC3E}">
        <p14:creationId xmlns:p14="http://schemas.microsoft.com/office/powerpoint/2010/main" val="60777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C6F41E-3032-5A49-8F0B-38226C8F11E7}"/>
              </a:ext>
            </a:extLst>
          </p:cNvPr>
          <p:cNvPicPr>
            <a:picLocks noChangeAspect="1"/>
          </p:cNvPicPr>
          <p:nvPr userDrawn="1"/>
        </p:nvPicPr>
        <p:blipFill>
          <a:blip r:embed="rId2"/>
          <a:stretch>
            <a:fillRect/>
          </a:stretch>
        </p:blipFill>
        <p:spPr>
          <a:xfrm>
            <a:off x="0" y="-24771"/>
            <a:ext cx="12192000" cy="6907541"/>
          </a:xfrm>
          <a:prstGeom prst="rect">
            <a:avLst/>
          </a:prstGeom>
        </p:spPr>
      </p:pic>
      <p:sp>
        <p:nvSpPr>
          <p:cNvPr id="2" name="Title 1"/>
          <p:cNvSpPr>
            <a:spLocks noGrp="1"/>
          </p:cNvSpPr>
          <p:nvPr>
            <p:ph type="ctrTitle" hasCustomPrompt="1"/>
          </p:nvPr>
        </p:nvSpPr>
        <p:spPr>
          <a:xfrm>
            <a:off x="804672" y="1569076"/>
            <a:ext cx="8679915" cy="1748729"/>
          </a:xfrm>
        </p:spPr>
        <p:txBody>
          <a:bodyPr lIns="0" bIns="0" anchor="b">
            <a:normAutofit/>
          </a:bodyPr>
          <a:lstStyle>
            <a:lvl1pPr algn="l">
              <a:lnSpc>
                <a:spcPct val="80000"/>
              </a:lnSpc>
              <a:defRPr sz="5400" spc="-150">
                <a:solidFill>
                  <a:schemeClr val="bg1"/>
                </a:solidFill>
                <a:latin typeface="+mj-l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4673" y="3399838"/>
            <a:ext cx="8673427" cy="1322587"/>
          </a:xfrm>
        </p:spPr>
        <p:txBody>
          <a:bodyPr lIns="0" tIns="0">
            <a:normAutofit/>
          </a:bodyPr>
          <a:lstStyle>
            <a:lvl1pPr marL="0" indent="0" algn="l">
              <a:lnSpc>
                <a:spcPct val="100000"/>
              </a:lnSpc>
              <a:buNone/>
              <a:defRPr sz="1800" b="0">
                <a:solidFill>
                  <a:schemeClr val="bg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11" name="Picture 10">
            <a:extLst>
              <a:ext uri="{FF2B5EF4-FFF2-40B4-BE49-F238E27FC236}">
                <a16:creationId xmlns:a16="http://schemas.microsoft.com/office/drawing/2014/main" id="{223582D1-D2ED-8F40-9593-7817F0C1CAEB}"/>
              </a:ext>
            </a:extLst>
          </p:cNvPr>
          <p:cNvPicPr>
            <a:picLocks noChangeAspect="1"/>
          </p:cNvPicPr>
          <p:nvPr userDrawn="1"/>
        </p:nvPicPr>
        <p:blipFill>
          <a:blip r:embed="rId3"/>
          <a:stretch>
            <a:fillRect/>
          </a:stretch>
        </p:blipFill>
        <p:spPr>
          <a:xfrm>
            <a:off x="804672" y="5625084"/>
            <a:ext cx="2451100" cy="762000"/>
          </a:xfrm>
          <a:prstGeom prst="rect">
            <a:avLst/>
          </a:prstGeom>
        </p:spPr>
      </p:pic>
      <p:cxnSp>
        <p:nvCxnSpPr>
          <p:cNvPr id="9" name="Straight Connector 8">
            <a:extLst>
              <a:ext uri="{FF2B5EF4-FFF2-40B4-BE49-F238E27FC236}">
                <a16:creationId xmlns:a16="http://schemas.microsoft.com/office/drawing/2014/main" id="{DB581DAF-C091-3C44-A26F-D18C92960EC0}"/>
              </a:ext>
            </a:extLst>
          </p:cNvPr>
          <p:cNvCxnSpPr>
            <a:cxnSpLocks/>
          </p:cNvCxnSpPr>
          <p:nvPr userDrawn="1"/>
        </p:nvCxnSpPr>
        <p:spPr>
          <a:xfrm>
            <a:off x="804672" y="1548442"/>
            <a:ext cx="10579608"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FF24818-F573-CC4F-8D20-3FF7A7ECBB87}"/>
              </a:ext>
            </a:extLst>
          </p:cNvPr>
          <p:cNvCxnSpPr>
            <a:cxnSpLocks/>
          </p:cNvCxnSpPr>
          <p:nvPr userDrawn="1"/>
        </p:nvCxnSpPr>
        <p:spPr>
          <a:xfrm>
            <a:off x="804673" y="4722425"/>
            <a:ext cx="105796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E7552D-CB79-084E-A6E6-2C715A224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04672" y="1569076"/>
            <a:ext cx="8679915" cy="1748729"/>
          </a:xfrm>
        </p:spPr>
        <p:txBody>
          <a:bodyPr lIns="0" bIns="0" anchor="b">
            <a:normAutofit/>
          </a:bodyPr>
          <a:lstStyle>
            <a:lvl1pPr algn="l">
              <a:lnSpc>
                <a:spcPct val="80000"/>
              </a:lnSpc>
              <a:defRPr sz="5400" spc="-150">
                <a:solidFill>
                  <a:schemeClr val="bg1"/>
                </a:solidFill>
                <a:latin typeface="+mj-l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4673" y="3399838"/>
            <a:ext cx="8673427" cy="1322587"/>
          </a:xfrm>
        </p:spPr>
        <p:txBody>
          <a:bodyPr lIns="0" tIns="0">
            <a:normAutofit/>
          </a:bodyPr>
          <a:lstStyle>
            <a:lvl1pPr marL="0" indent="0" algn="l">
              <a:lnSpc>
                <a:spcPct val="100000"/>
              </a:lnSpc>
              <a:buNone/>
              <a:defRPr sz="1800" b="0">
                <a:solidFill>
                  <a:schemeClr val="bg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11" name="Picture 10">
            <a:extLst>
              <a:ext uri="{FF2B5EF4-FFF2-40B4-BE49-F238E27FC236}">
                <a16:creationId xmlns:a16="http://schemas.microsoft.com/office/drawing/2014/main" id="{223582D1-D2ED-8F40-9593-7817F0C1CAEB}"/>
              </a:ext>
            </a:extLst>
          </p:cNvPr>
          <p:cNvPicPr>
            <a:picLocks noChangeAspect="1"/>
          </p:cNvPicPr>
          <p:nvPr userDrawn="1"/>
        </p:nvPicPr>
        <p:blipFill>
          <a:blip r:embed="rId3"/>
          <a:stretch>
            <a:fillRect/>
          </a:stretch>
        </p:blipFill>
        <p:spPr>
          <a:xfrm>
            <a:off x="804672" y="5625084"/>
            <a:ext cx="2451100" cy="762000"/>
          </a:xfrm>
          <a:prstGeom prst="rect">
            <a:avLst/>
          </a:prstGeom>
        </p:spPr>
      </p:pic>
      <p:cxnSp>
        <p:nvCxnSpPr>
          <p:cNvPr id="9" name="Straight Connector 8">
            <a:extLst>
              <a:ext uri="{FF2B5EF4-FFF2-40B4-BE49-F238E27FC236}">
                <a16:creationId xmlns:a16="http://schemas.microsoft.com/office/drawing/2014/main" id="{DB581DAF-C091-3C44-A26F-D18C92960EC0}"/>
              </a:ext>
            </a:extLst>
          </p:cNvPr>
          <p:cNvCxnSpPr>
            <a:cxnSpLocks/>
          </p:cNvCxnSpPr>
          <p:nvPr userDrawn="1"/>
        </p:nvCxnSpPr>
        <p:spPr>
          <a:xfrm>
            <a:off x="804672" y="1548442"/>
            <a:ext cx="10579608"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FF24818-F573-CC4F-8D20-3FF7A7ECBB87}"/>
              </a:ext>
            </a:extLst>
          </p:cNvPr>
          <p:cNvCxnSpPr>
            <a:cxnSpLocks/>
          </p:cNvCxnSpPr>
          <p:nvPr userDrawn="1"/>
        </p:nvCxnSpPr>
        <p:spPr>
          <a:xfrm>
            <a:off x="804673" y="4722425"/>
            <a:ext cx="105796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0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8631" y="2205351"/>
            <a:ext cx="3498979" cy="2456442"/>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a:extLst>
              <a:ext uri="{FF2B5EF4-FFF2-40B4-BE49-F238E27FC236}">
                <a16:creationId xmlns:a16="http://schemas.microsoft.com/office/drawing/2014/main" id="{0E354731-8CB0-EC43-B5F7-B8E0C82682DC}"/>
              </a:ext>
            </a:extLst>
          </p:cNvPr>
          <p:cNvCxnSpPr/>
          <p:nvPr userDrawn="1"/>
        </p:nvCxnSpPr>
        <p:spPr>
          <a:xfrm>
            <a:off x="891160" y="2213817"/>
            <a:ext cx="35021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B2FBF70-DBB6-584C-8800-407A05CC9499}"/>
              </a:ext>
            </a:extLst>
          </p:cNvPr>
          <p:cNvCxnSpPr/>
          <p:nvPr userDrawn="1"/>
        </p:nvCxnSpPr>
        <p:spPr>
          <a:xfrm>
            <a:off x="891161" y="4670302"/>
            <a:ext cx="3498667"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44216" y="1855626"/>
            <a:ext cx="5490224" cy="1689390"/>
          </a:xfrm>
        </p:spPr>
        <p:txBody>
          <a:bodyPr bIns="0" anchor="b">
            <a:normAutofit/>
          </a:bodyPr>
          <a:lstStyle>
            <a:lvl1pPr algn="ct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3344215" y="3627747"/>
            <a:ext cx="5490223" cy="1383770"/>
          </a:xfrm>
        </p:spPr>
        <p:txBody>
          <a:bodyPr tIns="0">
            <a:normAutofit/>
          </a:bodyPr>
          <a:lstStyle>
            <a:lvl1pPr marL="0" indent="0" algn="ctr">
              <a:buNone/>
              <a:defRPr sz="1800">
                <a:solidFill>
                  <a:schemeClr val="tx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3344215" y="1861110"/>
            <a:ext cx="5490223"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3344216" y="5009670"/>
            <a:ext cx="5490222" cy="1847"/>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tx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96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10588752" cy="898788"/>
          </a:xfrm>
        </p:spPr>
        <p:txBody>
          <a:bodyPr bIns="0" anchor="b">
            <a:normAutofit/>
          </a:bodyPr>
          <a:lstStyle>
            <a:lvl1pPr algn="ct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04673" y="1538868"/>
            <a:ext cx="10579608" cy="669073"/>
          </a:xfrm>
        </p:spPr>
        <p:txBody>
          <a:bodyPr tIns="0">
            <a:normAutofit/>
          </a:bodyPr>
          <a:lstStyle>
            <a:lvl1pPr marL="0" indent="0" algn="ctr">
              <a:buNone/>
              <a:defRPr sz="1800">
                <a:solidFill>
                  <a:schemeClr val="tx2"/>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31" name="Straight Connector 30">
            <a:extLst>
              <a:ext uri="{FF2B5EF4-FFF2-40B4-BE49-F238E27FC236}">
                <a16:creationId xmlns:a16="http://schemas.microsoft.com/office/drawing/2014/main" id="{B3B821C8-1CBA-8541-940C-550DCF27B00F}"/>
              </a:ext>
            </a:extLst>
          </p:cNvPr>
          <p:cNvCxnSpPr>
            <a:cxnSpLocks/>
          </p:cNvCxnSpPr>
          <p:nvPr userDrawn="1"/>
        </p:nvCxnSpPr>
        <p:spPr>
          <a:xfrm>
            <a:off x="804672" y="645564"/>
            <a:ext cx="1058875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4778023-3D3C-5842-9471-A8986FE4C71B}"/>
              </a:ext>
            </a:extLst>
          </p:cNvPr>
          <p:cNvCxnSpPr>
            <a:cxnSpLocks/>
          </p:cNvCxnSpPr>
          <p:nvPr userDrawn="1"/>
        </p:nvCxnSpPr>
        <p:spPr>
          <a:xfrm>
            <a:off x="804672" y="2007219"/>
            <a:ext cx="105796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7FE48F4A-E74E-8B43-BAE0-A77660635271}"/>
              </a:ext>
            </a:extLst>
          </p:cNvPr>
          <p:cNvSpPr>
            <a:spLocks noGrp="1"/>
          </p:cNvSpPr>
          <p:nvPr>
            <p:ph type="body" sz="quarter" idx="3"/>
          </p:nvPr>
        </p:nvSpPr>
        <p:spPr>
          <a:xfrm>
            <a:off x="6192575" y="2543258"/>
            <a:ext cx="5190492" cy="685800"/>
          </a:xfrm>
        </p:spPr>
        <p:txBody>
          <a:bodyPr anchor="ctr">
            <a:noAutofit/>
          </a:bodyPr>
          <a:lstStyle>
            <a:lvl1pPr marL="0" indent="0" algn="l">
              <a:lnSpc>
                <a:spcPct val="100000"/>
              </a:lnSpc>
              <a:buNone/>
              <a:defRPr sz="2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77BA6AC9-484F-9D4A-824A-4D0FDE2FFB4B}"/>
              </a:ext>
            </a:extLst>
          </p:cNvPr>
          <p:cNvSpPr>
            <a:spLocks noGrp="1"/>
          </p:cNvSpPr>
          <p:nvPr>
            <p:ph sz="quarter" idx="4"/>
          </p:nvPr>
        </p:nvSpPr>
        <p:spPr>
          <a:xfrm>
            <a:off x="6192569" y="3229058"/>
            <a:ext cx="5191465" cy="25296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A032467-62D3-C443-B20D-E07512F4EB93}"/>
              </a:ext>
            </a:extLst>
          </p:cNvPr>
          <p:cNvSpPr>
            <a:spLocks noGrp="1"/>
          </p:cNvSpPr>
          <p:nvPr>
            <p:ph type="body" sz="quarter" idx="13"/>
          </p:nvPr>
        </p:nvSpPr>
        <p:spPr>
          <a:xfrm>
            <a:off x="804678" y="2543258"/>
            <a:ext cx="5190492" cy="685800"/>
          </a:xfrm>
        </p:spPr>
        <p:txBody>
          <a:bodyPr anchor="ctr">
            <a:noAutofit/>
          </a:bodyPr>
          <a:lstStyle>
            <a:lvl1pPr marL="0" indent="0" algn="l">
              <a:lnSpc>
                <a:spcPct val="100000"/>
              </a:lnSpc>
              <a:buNone/>
              <a:defRPr sz="2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a:extLst>
              <a:ext uri="{FF2B5EF4-FFF2-40B4-BE49-F238E27FC236}">
                <a16:creationId xmlns:a16="http://schemas.microsoft.com/office/drawing/2014/main" id="{2F429D75-9D2B-6647-B59B-29FCF825CD7F}"/>
              </a:ext>
            </a:extLst>
          </p:cNvPr>
          <p:cNvSpPr>
            <a:spLocks noGrp="1"/>
          </p:cNvSpPr>
          <p:nvPr>
            <p:ph sz="quarter" idx="14"/>
          </p:nvPr>
        </p:nvSpPr>
        <p:spPr>
          <a:xfrm>
            <a:off x="804672" y="3229058"/>
            <a:ext cx="5191465" cy="25296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15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a:ln>
            <a:noFill/>
          </a:ln>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74" r:id="rId5"/>
    <p:sldLayoutId id="2147483650" r:id="rId6"/>
    <p:sldLayoutId id="2147483651" r:id="rId7"/>
    <p:sldLayoutId id="2147483663" r:id="rId8"/>
    <p:sldLayoutId id="2147483665" r:id="rId9"/>
    <p:sldLayoutId id="2147483666" r:id="rId10"/>
    <p:sldLayoutId id="2147483667" r:id="rId11"/>
    <p:sldLayoutId id="2147483652" r:id="rId12"/>
    <p:sldLayoutId id="2147483653" r:id="rId13"/>
    <p:sldLayoutId id="2147483654" r:id="rId14"/>
    <p:sldLayoutId id="2147483655" r:id="rId15"/>
    <p:sldLayoutId id="2147483656" r:id="rId16"/>
    <p:sldLayoutId id="2147483657" r:id="rId17"/>
    <p:sldLayoutId id="2147483668" r:id="rId18"/>
    <p:sldLayoutId id="2147483669" r:id="rId19"/>
    <p:sldLayoutId id="2147483670" r:id="rId20"/>
    <p:sldLayoutId id="2147483671" r:id="rId21"/>
    <p:sldLayoutId id="2147483672" r:id="rId22"/>
    <p:sldLayoutId id="2147483673" r:id="rId23"/>
    <p:sldLayoutId id="2147483658" r:id="rId24"/>
    <p:sldLayoutId id="2147483659" r:id="rId25"/>
  </p:sldLayoutIdLst>
  <p:txStyles>
    <p:titleStyle>
      <a:lvl1pPr algn="ctr" defTabSz="914400" rtl="0" eaLnBrk="1" latinLnBrk="0" hangingPunct="1">
        <a:lnSpc>
          <a:spcPct val="85000"/>
        </a:lnSpc>
        <a:spcBef>
          <a:spcPct val="0"/>
        </a:spcBef>
        <a:buNone/>
        <a:defRPr sz="4000" b="0" i="0" kern="1200" cap="all" spc="-150"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tamus.edu/business/benefits-administration/retiree-benefits/" TargetMode="External"/><Relationship Id="rId3" Type="http://schemas.openxmlformats.org/officeDocument/2006/relationships/hyperlink" Target="https://agrilifeas.tamu.edu/hr/benefits-retirement/" TargetMode="External"/><Relationship Id="rId7" Type="http://schemas.openxmlformats.org/officeDocument/2006/relationships/hyperlink" Target="https://agrilifeas.tamu.edu/files/2019/06/vacation_lump_sum_deferral_explanation.pdf" TargetMode="External"/><Relationship Id="rId12"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www.trs.texas.gov/Pages/403b_active_awareness_videos.aspx" TargetMode="External"/><Relationship Id="rId11" Type="http://schemas.openxmlformats.org/officeDocument/2006/relationships/hyperlink" Target="https://agrilifeas.tamu.edu/hr/benefits-retirement/retirement-faq/" TargetMode="External"/><Relationship Id="rId5" Type="http://schemas.openxmlformats.org/officeDocument/2006/relationships/hyperlink" Target="https://employees.tamu.edu/benefits/retirement/workshops" TargetMode="External"/><Relationship Id="rId10" Type="http://schemas.openxmlformats.org/officeDocument/2006/relationships/hyperlink" Target="https://agrilifeas.tamu.edu/files/2019/06/Who-to-contact.pdf" TargetMode="External"/><Relationship Id="rId4" Type="http://schemas.openxmlformats.org/officeDocument/2006/relationships/hyperlink" Target="https://agrilifeas.tamu.edu/documents/retirement-guide.pdf" TargetMode="External"/><Relationship Id="rId9" Type="http://schemas.openxmlformats.org/officeDocument/2006/relationships/hyperlink" Target="https://agrilifeas.tamu.edu/documents/pa-flyer.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Judy.kurtz@ag.tamu.edu"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mailto:agrilifebenefits@ag.tam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agrilifeas.tamu.edu/documents/fidelity-on-demand-workshops.pdf/" TargetMode="External"/><Relationship Id="rId3" Type="http://schemas.openxmlformats.org/officeDocument/2006/relationships/hyperlink" Target="https://agrilifeas.tamu.edu/hr/benefits-retirement/" TargetMode="External"/><Relationship Id="rId7" Type="http://schemas.openxmlformats.org/officeDocument/2006/relationships/hyperlink" Target="https://www.trs.texas.gov/Pages/403b_active_awareness_videos.aspx"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www.tamus.edu/business/benefits-administration/retirement-programs/tda-and-dcp-voluntary-programs/" TargetMode="External"/><Relationship Id="rId5" Type="http://schemas.openxmlformats.org/officeDocument/2006/relationships/hyperlink" Target="http://www.tamus.edu/business/benefits-administration/retirement-programs/trs-and-orp-mandatory-programs/" TargetMode="External"/><Relationship Id="rId4" Type="http://schemas.openxmlformats.org/officeDocument/2006/relationships/hyperlink" Target="http://www.tamus.edu/business/benefits-administration/retirement-programs/"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assets.system.tamus.edu/files/benefits/pdf/retirement/FeeSummary.PD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grilifeas.tamu.edu/hr/benefits-retiremen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761D-0E1C-684C-A891-A2A87A80B32E}"/>
              </a:ext>
            </a:extLst>
          </p:cNvPr>
          <p:cNvSpPr>
            <a:spLocks noGrp="1"/>
          </p:cNvSpPr>
          <p:nvPr>
            <p:ph type="ctrTitle"/>
          </p:nvPr>
        </p:nvSpPr>
        <p:spPr/>
        <p:txBody>
          <a:bodyPr/>
          <a:lstStyle/>
          <a:p>
            <a:r>
              <a:rPr lang="en-US" dirty="0"/>
              <a:t>Benefits &amp; retirement</a:t>
            </a:r>
          </a:p>
        </p:txBody>
      </p:sp>
      <p:sp>
        <p:nvSpPr>
          <p:cNvPr id="3" name="Subtitle 2">
            <a:extLst>
              <a:ext uri="{FF2B5EF4-FFF2-40B4-BE49-F238E27FC236}">
                <a16:creationId xmlns:a16="http://schemas.microsoft.com/office/drawing/2014/main" id="{F543297A-3876-EB4F-A451-B26534B9F380}"/>
              </a:ext>
            </a:extLst>
          </p:cNvPr>
          <p:cNvSpPr>
            <a:spLocks noGrp="1"/>
          </p:cNvSpPr>
          <p:nvPr>
            <p:ph type="subTitle" idx="1"/>
          </p:nvPr>
        </p:nvSpPr>
        <p:spPr/>
        <p:txBody>
          <a:bodyPr/>
          <a:lstStyle/>
          <a:p>
            <a:r>
              <a:rPr lang="en-US" dirty="0"/>
              <a:t>Presented by Judy Kurtz, Employee Benefits Manager</a:t>
            </a:r>
          </a:p>
        </p:txBody>
      </p:sp>
    </p:spTree>
    <p:extLst>
      <p:ext uri="{BB962C8B-B14F-4D97-AF65-F5344CB8AC3E}">
        <p14:creationId xmlns:p14="http://schemas.microsoft.com/office/powerpoint/2010/main" val="376845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A&amp;M system retirement</a:t>
            </a:r>
          </a:p>
        </p:txBody>
      </p:sp>
      <p:sp>
        <p:nvSpPr>
          <p:cNvPr id="3" name="Text Placeholder 2"/>
          <p:cNvSpPr>
            <a:spLocks noGrp="1"/>
          </p:cNvSpPr>
          <p:nvPr>
            <p:ph type="body" idx="1"/>
          </p:nvPr>
        </p:nvSpPr>
        <p:spPr/>
        <p:txBody>
          <a:bodyPr/>
          <a:lstStyle/>
          <a:p>
            <a:r>
              <a:rPr lang="en-US" b="1" dirty="0">
                <a:solidFill>
                  <a:srgbClr val="C00000"/>
                </a:solidFill>
                <a:hlinkClick r:id="rId3">
                  <a:extLst>
                    <a:ext uri="{A12FA001-AC4F-418D-AE19-62706E023703}">
                      <ahyp:hlinkClr xmlns:ahyp="http://schemas.microsoft.com/office/drawing/2018/hyperlinkcolor" val="tx"/>
                    </a:ext>
                  </a:extLst>
                </a:hlinkClick>
              </a:rPr>
              <a:t>https://agrilifeas.tamu.edu/hr/benefits-retirement/</a:t>
            </a:r>
            <a:r>
              <a:rPr lang="en-US" b="1" dirty="0">
                <a:solidFill>
                  <a:srgbClr val="C00000"/>
                </a:solidFill>
              </a:rPr>
              <a:t> </a:t>
            </a:r>
          </a:p>
          <a:p>
            <a:endParaRPr lang="en-US" dirty="0"/>
          </a:p>
        </p:txBody>
      </p:sp>
      <p:sp>
        <p:nvSpPr>
          <p:cNvPr id="4" name="Content Placeholder 3"/>
          <p:cNvSpPr>
            <a:spLocks noGrp="1"/>
          </p:cNvSpPr>
          <p:nvPr>
            <p:ph sz="quarter" idx="4"/>
          </p:nvPr>
        </p:nvSpPr>
        <p:spPr>
          <a:xfrm>
            <a:off x="5422007" y="2543258"/>
            <a:ext cx="5962028" cy="3651480"/>
          </a:xfrm>
        </p:spPr>
        <p:txBody>
          <a:bodyPr>
            <a:normAutofit fontScale="92500" lnSpcReduction="20000"/>
          </a:bodyPr>
          <a:lstStyle/>
          <a:p>
            <a:pPr fontAlgn="base"/>
            <a:r>
              <a:rPr lang="en-US" sz="2200" u="sng" dirty="0">
                <a:solidFill>
                  <a:srgbClr val="C00000"/>
                </a:solidFill>
                <a:hlinkClick r:id="rId4">
                  <a:extLst>
                    <a:ext uri="{A12FA001-AC4F-418D-AE19-62706E023703}">
                      <ahyp:hlinkClr xmlns:ahyp="http://schemas.microsoft.com/office/drawing/2018/hyperlinkcolor" val="tx"/>
                    </a:ext>
                  </a:extLst>
                </a:hlinkClick>
              </a:rPr>
              <a:t>Retirement Guide</a:t>
            </a:r>
            <a:endParaRPr lang="en-US" sz="2200" dirty="0">
              <a:solidFill>
                <a:srgbClr val="C00000"/>
              </a:solidFill>
            </a:endParaRPr>
          </a:p>
          <a:p>
            <a:pPr fontAlgn="base"/>
            <a:r>
              <a:rPr lang="en-US" sz="2200" u="sng" dirty="0">
                <a:solidFill>
                  <a:srgbClr val="C00000"/>
                </a:solidFill>
                <a:hlinkClick r:id="rId5">
                  <a:extLst>
                    <a:ext uri="{A12FA001-AC4F-418D-AE19-62706E023703}">
                      <ahyp:hlinkClr xmlns:ahyp="http://schemas.microsoft.com/office/drawing/2018/hyperlinkcolor" val="tx"/>
                    </a:ext>
                  </a:extLst>
                </a:hlinkClick>
              </a:rPr>
              <a:t>Pre-retirement Group Counseling Sessions</a:t>
            </a:r>
            <a:endParaRPr lang="en-US" sz="2200" dirty="0">
              <a:solidFill>
                <a:srgbClr val="C00000"/>
              </a:solidFill>
            </a:endParaRPr>
          </a:p>
          <a:p>
            <a:pPr fontAlgn="base"/>
            <a:r>
              <a:rPr lang="en-US" sz="2200" u="sng" dirty="0">
                <a:solidFill>
                  <a:srgbClr val="C00000"/>
                </a:solidFill>
                <a:hlinkClick r:id="rId6">
                  <a:extLst>
                    <a:ext uri="{A12FA001-AC4F-418D-AE19-62706E023703}">
                      <ahyp:hlinkClr xmlns:ahyp="http://schemas.microsoft.com/office/drawing/2018/hyperlinkcolor" val="tx"/>
                    </a:ext>
                  </a:extLst>
                </a:hlinkClick>
              </a:rPr>
              <a:t>TRS Videos</a:t>
            </a:r>
            <a:endParaRPr lang="en-US" sz="2200" dirty="0">
              <a:solidFill>
                <a:srgbClr val="C00000"/>
              </a:solidFill>
            </a:endParaRPr>
          </a:p>
          <a:p>
            <a:pPr fontAlgn="base"/>
            <a:r>
              <a:rPr lang="en-US" sz="2200" u="sng" dirty="0">
                <a:solidFill>
                  <a:srgbClr val="C00000"/>
                </a:solidFill>
                <a:hlinkClick r:id="rId7">
                  <a:extLst>
                    <a:ext uri="{A12FA001-AC4F-418D-AE19-62706E023703}">
                      <ahyp:hlinkClr xmlns:ahyp="http://schemas.microsoft.com/office/drawing/2018/hyperlinkcolor" val="tx"/>
                    </a:ext>
                  </a:extLst>
                </a:hlinkClick>
              </a:rPr>
              <a:t>Lump Sum Vacation</a:t>
            </a:r>
            <a:endParaRPr lang="en-US" sz="2200" dirty="0">
              <a:solidFill>
                <a:srgbClr val="C00000"/>
              </a:solidFill>
            </a:endParaRPr>
          </a:p>
          <a:p>
            <a:pPr fontAlgn="base"/>
            <a:r>
              <a:rPr lang="en-US" sz="2200" u="sng" dirty="0">
                <a:solidFill>
                  <a:srgbClr val="C00000"/>
                </a:solidFill>
                <a:hlinkClick r:id="rId8">
                  <a:extLst>
                    <a:ext uri="{A12FA001-AC4F-418D-AE19-62706E023703}">
                      <ahyp:hlinkClr xmlns:ahyp="http://schemas.microsoft.com/office/drawing/2018/hyperlinkcolor" val="tx"/>
                    </a:ext>
                  </a:extLst>
                </a:hlinkClick>
              </a:rPr>
              <a:t>Retiree Benefits</a:t>
            </a:r>
            <a:endParaRPr lang="en-US" sz="2200" dirty="0">
              <a:solidFill>
                <a:srgbClr val="C00000"/>
              </a:solidFill>
            </a:endParaRPr>
          </a:p>
          <a:p>
            <a:pPr fontAlgn="base"/>
            <a:r>
              <a:rPr lang="en-US" sz="2200" u="sng" dirty="0">
                <a:solidFill>
                  <a:srgbClr val="C00000"/>
                </a:solidFill>
                <a:hlinkClick r:id="rId9">
                  <a:extLst>
                    <a:ext uri="{A12FA001-AC4F-418D-AE19-62706E023703}">
                      <ahyp:hlinkClr xmlns:ahyp="http://schemas.microsoft.com/office/drawing/2018/hyperlinkcolor" val="tx"/>
                    </a:ext>
                  </a:extLst>
                </a:hlinkClick>
              </a:rPr>
              <a:t>Payment Vendor for Retiree Benefits, P&amp;A Group</a:t>
            </a:r>
            <a:endParaRPr lang="en-US" sz="2200" dirty="0">
              <a:solidFill>
                <a:srgbClr val="C00000"/>
              </a:solidFill>
            </a:endParaRPr>
          </a:p>
          <a:p>
            <a:pPr fontAlgn="base"/>
            <a:r>
              <a:rPr lang="en-US" sz="2200" u="sng" dirty="0">
                <a:solidFill>
                  <a:srgbClr val="C00000"/>
                </a:solidFill>
                <a:hlinkClick r:id="rId10">
                  <a:extLst>
                    <a:ext uri="{A12FA001-AC4F-418D-AE19-62706E023703}">
                      <ahyp:hlinkClr xmlns:ahyp="http://schemas.microsoft.com/office/drawing/2018/hyperlinkcolor" val="tx"/>
                    </a:ext>
                  </a:extLst>
                </a:hlinkClick>
              </a:rPr>
              <a:t>Who Do I Contact?</a:t>
            </a:r>
            <a:endParaRPr lang="en-US" sz="2200" dirty="0">
              <a:solidFill>
                <a:srgbClr val="C00000"/>
              </a:solidFill>
            </a:endParaRPr>
          </a:p>
          <a:p>
            <a:pPr fontAlgn="base"/>
            <a:r>
              <a:rPr lang="en-US" sz="2200" u="sng" dirty="0">
                <a:solidFill>
                  <a:srgbClr val="C00000"/>
                </a:solidFill>
                <a:hlinkClick r:id="rId11">
                  <a:extLst>
                    <a:ext uri="{A12FA001-AC4F-418D-AE19-62706E023703}">
                      <ahyp:hlinkClr xmlns:ahyp="http://schemas.microsoft.com/office/drawing/2018/hyperlinkcolor" val="tx"/>
                    </a:ext>
                  </a:extLst>
                </a:hlinkClick>
              </a:rPr>
              <a:t>Frequently Asked Questions</a:t>
            </a:r>
            <a:endParaRPr lang="en-US" sz="2200" dirty="0">
              <a:solidFill>
                <a:srgbClr val="C00000"/>
              </a:solidFill>
            </a:endParaRPr>
          </a:p>
          <a:p>
            <a:endParaRPr lang="en-US" dirty="0"/>
          </a:p>
        </p:txBody>
      </p:sp>
      <p:pic>
        <p:nvPicPr>
          <p:cNvPr id="7" name="Content Placeholder 6"/>
          <p:cNvPicPr>
            <a:picLocks noGrp="1" noChangeAspect="1"/>
          </p:cNvPicPr>
          <p:nvPr>
            <p:ph sz="quarter" idx="14"/>
          </p:nvPr>
        </p:nvPicPr>
        <p:blipFill>
          <a:blip r:embed="rId12">
            <a:extLst>
              <a:ext uri="{28A0092B-C50C-407E-A947-70E740481C1C}">
                <a14:useLocalDpi xmlns:a14="http://schemas.microsoft.com/office/drawing/2010/main" val="0"/>
              </a:ext>
            </a:extLst>
          </a:blip>
          <a:stretch>
            <a:fillRect/>
          </a:stretch>
        </p:blipFill>
        <p:spPr>
          <a:xfrm>
            <a:off x="1267131" y="3106729"/>
            <a:ext cx="3497650" cy="2331076"/>
          </a:xfrm>
        </p:spPr>
      </p:pic>
    </p:spTree>
    <p:extLst>
      <p:ext uri="{BB962C8B-B14F-4D97-AF65-F5344CB8AC3E}">
        <p14:creationId xmlns:p14="http://schemas.microsoft.com/office/powerpoint/2010/main" val="132838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criteria</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quarter" idx="4"/>
          </p:nvPr>
        </p:nvSpPr>
        <p:spPr>
          <a:xfrm>
            <a:off x="804673" y="2543257"/>
            <a:ext cx="10579362" cy="3896179"/>
          </a:xfrm>
        </p:spPr>
        <p:txBody>
          <a:bodyPr>
            <a:normAutofit/>
          </a:bodyPr>
          <a:lstStyle/>
          <a:p>
            <a:r>
              <a:rPr lang="en-US" sz="2000" dirty="0"/>
              <a:t>Under current state law, you are eligible for the employer contribution as a retiree when:</a:t>
            </a:r>
          </a:p>
          <a:p>
            <a:pPr marL="800100" indent="-342900">
              <a:buFont typeface="Arial" panose="020B0604020202020204" pitchFamily="34" charset="0"/>
              <a:buChar char="•"/>
            </a:pPr>
            <a:r>
              <a:rPr lang="en-US" sz="2000" dirty="0"/>
              <a:t>You are at least age 65 and have at least 10 years of TRS or ORP service credit, or your age plus years of service credit equal at least 80 and you have 10 years of service credit, and,</a:t>
            </a:r>
          </a:p>
          <a:p>
            <a:pPr marL="800100" indent="-342900">
              <a:buFont typeface="Arial" panose="020B0604020202020204" pitchFamily="34" charset="0"/>
              <a:buChar char="•"/>
            </a:pPr>
            <a:r>
              <a:rPr lang="en-US" sz="2000" dirty="0"/>
              <a:t>10 of those years of service are with the A&amp;M System, or you have a combined total of 10 or more years of service with the A&amp;M System, UT System and ERS and the A&amp;M System has the most years of service, or the A&amp;M System has the same amount of service as the other highest system and A&amp;M is your last employer, and</a:t>
            </a:r>
          </a:p>
          <a:p>
            <a:pPr marL="800100" indent="-342900">
              <a:buFont typeface="Arial" panose="020B0604020202020204" pitchFamily="34" charset="0"/>
              <a:buChar char="•"/>
            </a:pPr>
            <a:r>
              <a:rPr lang="en-US" sz="2000" dirty="0"/>
              <a:t> you have an intact TRS or ORP account.</a:t>
            </a:r>
          </a:p>
          <a:p>
            <a:endParaRPr lang="en-US" dirty="0"/>
          </a:p>
        </p:txBody>
      </p:sp>
    </p:spTree>
    <p:extLst>
      <p:ext uri="{BB962C8B-B14F-4D97-AF65-F5344CB8AC3E}">
        <p14:creationId xmlns:p14="http://schemas.microsoft.com/office/powerpoint/2010/main" val="335388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benefits/process</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quarter" idx="4"/>
          </p:nvPr>
        </p:nvSpPr>
        <p:spPr>
          <a:xfrm>
            <a:off x="373487" y="2543258"/>
            <a:ext cx="11010548" cy="3215454"/>
          </a:xfrm>
        </p:spPr>
        <p:txBody>
          <a:bodyPr/>
          <a:lstStyle/>
          <a:p>
            <a:pPr marL="457200"/>
            <a:r>
              <a:rPr lang="en-US" sz="2000" dirty="0"/>
              <a:t>Eligibility for insurance benefits and the employer contribution</a:t>
            </a:r>
          </a:p>
          <a:p>
            <a:pPr marL="457200"/>
            <a:r>
              <a:rPr lang="en-US" sz="2000" dirty="0"/>
              <a:t>TRS monthly annuity for life upon meeting TRS retirement criteria – reduction for early age retirement</a:t>
            </a:r>
          </a:p>
          <a:p>
            <a:pPr marL="1485900" lvl="1" indent="-342900">
              <a:buFont typeface="Arial" panose="020B0604020202020204" pitchFamily="34" charset="0"/>
              <a:buChar char="•"/>
            </a:pPr>
            <a:r>
              <a:rPr lang="en-US" sz="2000" dirty="0"/>
              <a:t>TRS retirement packet – takes up to 60 days to arrive</a:t>
            </a:r>
          </a:p>
          <a:p>
            <a:pPr marL="457200"/>
            <a:r>
              <a:rPr lang="en-US" sz="2000" dirty="0"/>
              <a:t>Distribution from ORP account – participants are responsible for contacting vendor to establish a distribution plan</a:t>
            </a:r>
          </a:p>
          <a:p>
            <a:pPr marL="1485900" lvl="1" indent="-342900">
              <a:buFont typeface="Arial" panose="020B0604020202020204" pitchFamily="34" charset="0"/>
              <a:buChar char="•"/>
            </a:pPr>
            <a:r>
              <a:rPr lang="en-US" sz="2000" dirty="0"/>
              <a:t>All forms available online</a:t>
            </a:r>
          </a:p>
          <a:p>
            <a:endParaRPr lang="en-US" dirty="0"/>
          </a:p>
        </p:txBody>
      </p:sp>
    </p:spTree>
    <p:extLst>
      <p:ext uri="{BB962C8B-B14F-4D97-AF65-F5344CB8AC3E}">
        <p14:creationId xmlns:p14="http://schemas.microsoft.com/office/powerpoint/2010/main" val="107905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41C9-D0EE-441B-AA33-E3ADCAB1CF12}"/>
              </a:ext>
            </a:extLst>
          </p:cNvPr>
          <p:cNvSpPr>
            <a:spLocks noGrp="1"/>
          </p:cNvSpPr>
          <p:nvPr>
            <p:ph type="title"/>
          </p:nvPr>
        </p:nvSpPr>
        <p:spPr/>
        <p:txBody>
          <a:bodyPr/>
          <a:lstStyle/>
          <a:p>
            <a:r>
              <a:rPr lang="en-US" dirty="0"/>
              <a:t>Questions/comments</a:t>
            </a:r>
          </a:p>
        </p:txBody>
      </p:sp>
      <p:sp>
        <p:nvSpPr>
          <p:cNvPr id="3" name="Text Placeholder 2">
            <a:extLst>
              <a:ext uri="{FF2B5EF4-FFF2-40B4-BE49-F238E27FC236}">
                <a16:creationId xmlns:a16="http://schemas.microsoft.com/office/drawing/2014/main" id="{F1A4447C-9760-4284-94CD-14889A4235EA}"/>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2A166C5D-2848-4DFD-AFB1-39A2ECAF4F7A}"/>
              </a:ext>
            </a:extLst>
          </p:cNvPr>
          <p:cNvSpPr>
            <a:spLocks noGrp="1"/>
          </p:cNvSpPr>
          <p:nvPr>
            <p:ph sz="quarter" idx="4"/>
          </p:nvPr>
        </p:nvSpPr>
        <p:spPr/>
        <p:txBody>
          <a:bodyPr>
            <a:normAutofit/>
          </a:bodyPr>
          <a:lstStyle/>
          <a:p>
            <a:r>
              <a:rPr lang="en-US" sz="2000" dirty="0"/>
              <a:t>How to save with limited funds?</a:t>
            </a:r>
          </a:p>
          <a:p>
            <a:r>
              <a:rPr lang="en-US" sz="2000" dirty="0"/>
              <a:t>Transfer of ORP funds to another vendor?</a:t>
            </a:r>
          </a:p>
          <a:p>
            <a:r>
              <a:rPr lang="en-US" sz="2000" dirty="0"/>
              <a:t>Retirement savings? Enough? Other options?</a:t>
            </a:r>
          </a:p>
        </p:txBody>
      </p:sp>
    </p:spTree>
    <p:extLst>
      <p:ext uri="{BB962C8B-B14F-4D97-AF65-F5344CB8AC3E}">
        <p14:creationId xmlns:p14="http://schemas.microsoft.com/office/powerpoint/2010/main" val="45668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contact?</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quarter" idx="4"/>
          </p:nvPr>
        </p:nvSpPr>
        <p:spPr>
          <a:xfrm>
            <a:off x="804673" y="2543258"/>
            <a:ext cx="10579362" cy="3793148"/>
          </a:xfrm>
        </p:spPr>
        <p:txBody>
          <a:bodyPr>
            <a:normAutofit/>
          </a:bodyPr>
          <a:lstStyle/>
          <a:p>
            <a:r>
              <a:rPr lang="en-US" sz="2000" dirty="0"/>
              <a:t>Texas A&amp;M </a:t>
            </a:r>
            <a:r>
              <a:rPr lang="en-US" sz="2000" dirty="0" err="1"/>
              <a:t>AgriLife</a:t>
            </a:r>
            <a:r>
              <a:rPr lang="en-US" sz="2000" dirty="0"/>
              <a:t> Research &amp; Extension</a:t>
            </a:r>
          </a:p>
          <a:p>
            <a:pPr>
              <a:spcBef>
                <a:spcPts val="0"/>
              </a:spcBef>
            </a:pPr>
            <a:r>
              <a:rPr lang="en-US" sz="2000" dirty="0"/>
              <a:t>Texas A&amp;M Veterinary Diagnostic Lab </a:t>
            </a:r>
          </a:p>
          <a:p>
            <a:r>
              <a:rPr lang="en-US" sz="2000" dirty="0"/>
              <a:t>Judy Kurtz  (979) 845-7207  </a:t>
            </a:r>
            <a:r>
              <a:rPr lang="en-US" sz="2000" dirty="0">
                <a:solidFill>
                  <a:srgbClr val="C00000"/>
                </a:solidFill>
                <a:hlinkClick r:id="rId3">
                  <a:extLst>
                    <a:ext uri="{A12FA001-AC4F-418D-AE19-62706E023703}">
                      <ahyp:hlinkClr xmlns:ahyp="http://schemas.microsoft.com/office/drawing/2018/hyperlinkcolor" val="tx"/>
                    </a:ext>
                  </a:extLst>
                </a:hlinkClick>
              </a:rPr>
              <a:t>Judy.kurtz@ag.tamu.edu</a:t>
            </a:r>
            <a:r>
              <a:rPr lang="en-US" sz="2000" dirty="0">
                <a:solidFill>
                  <a:srgbClr val="C00000"/>
                </a:solidFill>
              </a:rPr>
              <a:t>  </a:t>
            </a:r>
          </a:p>
          <a:p>
            <a:r>
              <a:rPr lang="en-US" sz="2000" dirty="0"/>
              <a:t> Human Resources  Fourth Floor Suite – AGSV  </a:t>
            </a:r>
          </a:p>
          <a:p>
            <a:pPr>
              <a:spcBef>
                <a:spcPts val="0"/>
              </a:spcBef>
            </a:pPr>
            <a:r>
              <a:rPr lang="en-US" sz="2000" dirty="0"/>
              <a:t>578 John Kimbrough Blvd</a:t>
            </a:r>
          </a:p>
          <a:p>
            <a:pPr>
              <a:spcBef>
                <a:spcPts val="0"/>
              </a:spcBef>
            </a:pPr>
            <a:r>
              <a:rPr lang="en-US" sz="2000" dirty="0"/>
              <a:t>2147 TAMU  </a:t>
            </a:r>
          </a:p>
          <a:p>
            <a:pPr>
              <a:spcBef>
                <a:spcPts val="0"/>
              </a:spcBef>
            </a:pPr>
            <a:r>
              <a:rPr lang="en-US" sz="2000" dirty="0"/>
              <a:t>College Station, TX  77843  </a:t>
            </a:r>
          </a:p>
          <a:p>
            <a:pPr>
              <a:spcBef>
                <a:spcPts val="0"/>
              </a:spcBef>
            </a:pPr>
            <a:r>
              <a:rPr lang="en-US" sz="2000" dirty="0"/>
              <a:t>Phone (979) 845-2423  Fax (979) 458-1046  Email: </a:t>
            </a:r>
            <a:r>
              <a:rPr lang="en-US" sz="2000" dirty="0">
                <a:solidFill>
                  <a:srgbClr val="C00000"/>
                </a:solidFill>
                <a:hlinkClick r:id="rId4">
                  <a:extLst>
                    <a:ext uri="{A12FA001-AC4F-418D-AE19-62706E023703}">
                      <ahyp:hlinkClr xmlns:ahyp="http://schemas.microsoft.com/office/drawing/2018/hyperlinkcolor" val="tx"/>
                    </a:ext>
                  </a:extLst>
                </a:hlinkClick>
              </a:rPr>
              <a:t>agrilifebenefits@ag.tamu.edu</a:t>
            </a:r>
            <a:r>
              <a:rPr lang="en-US" sz="2000" dirty="0">
                <a:solidFill>
                  <a:srgbClr val="C00000"/>
                </a:solidFill>
              </a:rPr>
              <a:t> </a:t>
            </a:r>
          </a:p>
        </p:txBody>
      </p:sp>
    </p:spTree>
    <p:extLst>
      <p:ext uri="{BB962C8B-B14F-4D97-AF65-F5344CB8AC3E}">
        <p14:creationId xmlns:p14="http://schemas.microsoft.com/office/powerpoint/2010/main" val="128014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53C2-974D-E544-9429-25C9EBBADAE2}"/>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4774D0E0-CCE5-8F42-A9ED-813F2D11A787}"/>
              </a:ext>
            </a:extLst>
          </p:cNvPr>
          <p:cNvSpPr>
            <a:spLocks noGrp="1"/>
          </p:cNvSpPr>
          <p:nvPr>
            <p:ph type="body" idx="1"/>
          </p:nvPr>
        </p:nvSpPr>
        <p:spPr>
          <a:xfrm>
            <a:off x="804673" y="1538868"/>
            <a:ext cx="10579608" cy="785232"/>
          </a:xfrm>
        </p:spPr>
        <p:txBody>
          <a:bodyPr/>
          <a:lstStyle/>
          <a:p>
            <a:endParaRPr lang="en-US" dirty="0"/>
          </a:p>
        </p:txBody>
      </p:sp>
      <p:sp>
        <p:nvSpPr>
          <p:cNvPr id="4" name="Content Placeholder 3">
            <a:extLst>
              <a:ext uri="{FF2B5EF4-FFF2-40B4-BE49-F238E27FC236}">
                <a16:creationId xmlns:a16="http://schemas.microsoft.com/office/drawing/2014/main" id="{772835F9-0D51-C044-9C7D-4183D60D1320}"/>
              </a:ext>
            </a:extLst>
          </p:cNvPr>
          <p:cNvSpPr>
            <a:spLocks noGrp="1"/>
          </p:cNvSpPr>
          <p:nvPr>
            <p:ph sz="quarter" idx="4"/>
          </p:nvPr>
        </p:nvSpPr>
        <p:spPr>
          <a:xfrm>
            <a:off x="804673" y="2324100"/>
            <a:ext cx="10579362" cy="4000500"/>
          </a:xfrm>
        </p:spPr>
        <p:txBody>
          <a:bodyPr>
            <a:normAutofit/>
          </a:bodyPr>
          <a:lstStyle/>
          <a:p>
            <a:pPr marL="342900" indent="-342900">
              <a:buFont typeface="Wingdings" panose="05000000000000000000" pitchFamily="2" charset="2"/>
              <a:buChar char="Ø"/>
            </a:pPr>
            <a:r>
              <a:rPr lang="en-US" sz="2400" dirty="0"/>
              <a:t>Mandated Retirement Programs</a:t>
            </a:r>
          </a:p>
          <a:p>
            <a:pPr marL="342900" indent="-342900">
              <a:buFont typeface="Wingdings" panose="05000000000000000000" pitchFamily="2" charset="2"/>
              <a:buChar char="Ø"/>
            </a:pPr>
            <a:r>
              <a:rPr lang="en-US" sz="2400" dirty="0"/>
              <a:t>Voluntary Retirement Programs</a:t>
            </a:r>
          </a:p>
          <a:p>
            <a:pPr marL="342900" indent="-342900">
              <a:buFont typeface="Wingdings" panose="05000000000000000000" pitchFamily="2" charset="2"/>
              <a:buChar char="Ø"/>
            </a:pPr>
            <a:r>
              <a:rPr lang="en-US" sz="2400" dirty="0"/>
              <a:t>Wellness Credit</a:t>
            </a:r>
          </a:p>
          <a:p>
            <a:pPr marL="342900" indent="-342900">
              <a:buFont typeface="Wingdings" panose="05000000000000000000" pitchFamily="2" charset="2"/>
              <a:buChar char="Ø"/>
            </a:pPr>
            <a:r>
              <a:rPr lang="en-US" sz="2400" dirty="0"/>
              <a:t>Employee Assistance Program</a:t>
            </a:r>
          </a:p>
          <a:p>
            <a:pPr marL="342900" indent="-342900">
              <a:buFont typeface="Wingdings" panose="05000000000000000000" pitchFamily="2" charset="2"/>
              <a:buChar char="Ø"/>
            </a:pPr>
            <a:r>
              <a:rPr lang="en-US" sz="2400" dirty="0"/>
              <a:t>Insurance Benefits</a:t>
            </a:r>
          </a:p>
          <a:p>
            <a:pPr marL="342900" indent="-342900">
              <a:buFont typeface="Wingdings" panose="05000000000000000000" pitchFamily="2" charset="2"/>
              <a:buChar char="Ø"/>
            </a:pPr>
            <a:r>
              <a:rPr lang="en-US" sz="2400" dirty="0"/>
              <a:t>Additional Benefit Resources</a:t>
            </a:r>
          </a:p>
          <a:p>
            <a:pPr marL="342900" indent="-342900">
              <a:buFont typeface="Wingdings" panose="05000000000000000000" pitchFamily="2" charset="2"/>
              <a:buChar char="Ø"/>
            </a:pPr>
            <a:r>
              <a:rPr lang="en-US" sz="2400" dirty="0"/>
              <a:t>Retirement Eligibility</a:t>
            </a:r>
          </a:p>
          <a:p>
            <a:endParaRPr lang="en-US" dirty="0"/>
          </a:p>
          <a:p>
            <a:endParaRPr lang="en-US" dirty="0"/>
          </a:p>
        </p:txBody>
      </p:sp>
    </p:spTree>
    <p:extLst>
      <p:ext uri="{BB962C8B-B14F-4D97-AF65-F5344CB8AC3E}">
        <p14:creationId xmlns:p14="http://schemas.microsoft.com/office/powerpoint/2010/main" val="223238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683F-50E8-4090-9C36-E9DFDE634C8B}"/>
              </a:ext>
            </a:extLst>
          </p:cNvPr>
          <p:cNvSpPr>
            <a:spLocks noGrp="1"/>
          </p:cNvSpPr>
          <p:nvPr>
            <p:ph type="title"/>
          </p:nvPr>
        </p:nvSpPr>
        <p:spPr/>
        <p:txBody>
          <a:bodyPr/>
          <a:lstStyle/>
          <a:p>
            <a:r>
              <a:rPr lang="en-US" dirty="0"/>
              <a:t>Mandated Retirement Programs</a:t>
            </a:r>
          </a:p>
        </p:txBody>
      </p:sp>
      <p:sp>
        <p:nvSpPr>
          <p:cNvPr id="3" name="Text Placeholder 2">
            <a:extLst>
              <a:ext uri="{FF2B5EF4-FFF2-40B4-BE49-F238E27FC236}">
                <a16:creationId xmlns:a16="http://schemas.microsoft.com/office/drawing/2014/main" id="{07D339F9-4144-40A6-9096-B302FA531766}"/>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4B968833-8336-487C-AC03-5B2D456B1133}"/>
              </a:ext>
            </a:extLst>
          </p:cNvPr>
          <p:cNvSpPr>
            <a:spLocks noGrp="1"/>
          </p:cNvSpPr>
          <p:nvPr>
            <p:ph sz="quarter" idx="4"/>
          </p:nvPr>
        </p:nvSpPr>
        <p:spPr>
          <a:xfrm>
            <a:off x="804673" y="2095500"/>
            <a:ext cx="10579362" cy="4318000"/>
          </a:xfrm>
        </p:spPr>
        <p:txBody>
          <a:bodyPr>
            <a:normAutofit/>
          </a:bodyPr>
          <a:lstStyle/>
          <a:p>
            <a:r>
              <a:rPr lang="en-US" sz="2400" dirty="0"/>
              <a:t>Teacher Retirement System</a:t>
            </a:r>
          </a:p>
          <a:p>
            <a:pPr marL="1028700" lvl="1" indent="-342900"/>
            <a:r>
              <a:rPr lang="en-US" sz="2000" dirty="0"/>
              <a:t>Automatically enrolled on date of hire/eligibility</a:t>
            </a:r>
          </a:p>
          <a:p>
            <a:pPr marL="1028700" lvl="1" indent="-342900"/>
            <a:r>
              <a:rPr lang="en-US" sz="2000" dirty="0"/>
              <a:t>Employee contribution rate 7.7%; set to increase to 8% (2021) and 8.25% (2023)</a:t>
            </a:r>
          </a:p>
          <a:p>
            <a:pPr marL="1028700" lvl="1" indent="-342900"/>
            <a:r>
              <a:rPr lang="en-US" sz="2000" dirty="0"/>
              <a:t>Defined Benefit Plan</a:t>
            </a:r>
          </a:p>
          <a:p>
            <a:r>
              <a:rPr lang="en-US" sz="2400" dirty="0"/>
              <a:t>Optional Retirement Program</a:t>
            </a:r>
          </a:p>
          <a:p>
            <a:pPr marL="1028700" lvl="1" indent="-342900"/>
            <a:r>
              <a:rPr lang="en-US" sz="2000" dirty="0"/>
              <a:t>Requires Enrollment to elect ORP in Lieu of TRS</a:t>
            </a:r>
          </a:p>
          <a:p>
            <a:pPr marL="1028700" lvl="1" indent="-342900"/>
            <a:r>
              <a:rPr lang="en-US" sz="2000" dirty="0"/>
              <a:t>Employee contribution rate remains at 6.65%</a:t>
            </a:r>
          </a:p>
          <a:p>
            <a:pPr marL="1028700" lvl="1" indent="-342900"/>
            <a:r>
              <a:rPr lang="en-US" sz="2000" dirty="0"/>
              <a:t>Defined Contribution Plan</a:t>
            </a:r>
          </a:p>
          <a:p>
            <a:endParaRPr lang="en-US" sz="2000" dirty="0"/>
          </a:p>
          <a:p>
            <a:endParaRPr lang="en-US" sz="2000" dirty="0"/>
          </a:p>
          <a:p>
            <a:pPr marL="971550" lvl="1" indent="-285750">
              <a:buFont typeface="Arial" panose="020B0604020202020204" pitchFamily="34" charset="0"/>
              <a:buChar char="•"/>
            </a:pPr>
            <a:endParaRPr lang="en-US" sz="1800" dirty="0"/>
          </a:p>
          <a:p>
            <a:pPr lvl="1" indent="0">
              <a:buNone/>
            </a:pPr>
            <a:endParaRPr lang="en-US" sz="1800" dirty="0"/>
          </a:p>
        </p:txBody>
      </p:sp>
    </p:spTree>
    <p:extLst>
      <p:ext uri="{BB962C8B-B14F-4D97-AF65-F5344CB8AC3E}">
        <p14:creationId xmlns:p14="http://schemas.microsoft.com/office/powerpoint/2010/main" val="206430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1821E9-4DC4-8D4C-ACB8-7853AA62AE95}"/>
              </a:ext>
            </a:extLst>
          </p:cNvPr>
          <p:cNvSpPr>
            <a:spLocks noGrp="1"/>
          </p:cNvSpPr>
          <p:nvPr>
            <p:ph type="title"/>
          </p:nvPr>
        </p:nvSpPr>
        <p:spPr/>
        <p:txBody>
          <a:bodyPr/>
          <a:lstStyle/>
          <a:p>
            <a:r>
              <a:rPr lang="en-US" dirty="0"/>
              <a:t>Voluntary retirement programs</a:t>
            </a:r>
          </a:p>
        </p:txBody>
      </p:sp>
      <p:sp>
        <p:nvSpPr>
          <p:cNvPr id="8" name="Text Placeholder 7">
            <a:extLst>
              <a:ext uri="{FF2B5EF4-FFF2-40B4-BE49-F238E27FC236}">
                <a16:creationId xmlns:a16="http://schemas.microsoft.com/office/drawing/2014/main" id="{6E99F573-F22A-A94D-9B71-1FA62E4ECF78}"/>
              </a:ext>
            </a:extLst>
          </p:cNvPr>
          <p:cNvSpPr>
            <a:spLocks noGrp="1"/>
          </p:cNvSpPr>
          <p:nvPr>
            <p:ph type="body" idx="1"/>
          </p:nvPr>
        </p:nvSpPr>
        <p:spPr/>
        <p:txBody>
          <a:bodyPr/>
          <a:lstStyle/>
          <a:p>
            <a:r>
              <a:rPr lang="en-US" b="1" dirty="0">
                <a:solidFill>
                  <a:srgbClr val="C00000"/>
                </a:solidFill>
                <a:hlinkClick r:id="rId3">
                  <a:extLst>
                    <a:ext uri="{A12FA001-AC4F-418D-AE19-62706E023703}">
                      <ahyp:hlinkClr xmlns:ahyp="http://schemas.microsoft.com/office/drawing/2018/hyperlinkcolor" val="tx"/>
                    </a:ext>
                  </a:extLst>
                </a:hlinkClick>
              </a:rPr>
              <a:t>https://agrilifeas.tamu.edu/hr/benefits-retirement/</a:t>
            </a:r>
            <a:r>
              <a:rPr lang="en-US" b="1" dirty="0">
                <a:solidFill>
                  <a:srgbClr val="C00000"/>
                </a:solidFill>
              </a:rPr>
              <a:t> </a:t>
            </a:r>
          </a:p>
          <a:p>
            <a:endParaRPr lang="en-US" dirty="0"/>
          </a:p>
        </p:txBody>
      </p:sp>
      <p:sp>
        <p:nvSpPr>
          <p:cNvPr id="9" name="Content Placeholder 8">
            <a:extLst>
              <a:ext uri="{FF2B5EF4-FFF2-40B4-BE49-F238E27FC236}">
                <a16:creationId xmlns:a16="http://schemas.microsoft.com/office/drawing/2014/main" id="{BF47558E-CF01-5145-931A-6C1FBD2A267F}"/>
              </a:ext>
            </a:extLst>
          </p:cNvPr>
          <p:cNvSpPr>
            <a:spLocks noGrp="1"/>
          </p:cNvSpPr>
          <p:nvPr>
            <p:ph sz="quarter" idx="4"/>
          </p:nvPr>
        </p:nvSpPr>
        <p:spPr>
          <a:xfrm>
            <a:off x="5410200" y="2888512"/>
            <a:ext cx="5973835" cy="2870200"/>
          </a:xfrm>
        </p:spPr>
        <p:txBody>
          <a:bodyPr>
            <a:normAutofit/>
          </a:bodyPr>
          <a:lstStyle/>
          <a:p>
            <a:pPr fontAlgn="base"/>
            <a:r>
              <a:rPr lang="en-US" sz="2000" u="sng" dirty="0">
                <a:hlinkClick r:id="rId4">
                  <a:extLst>
                    <a:ext uri="{A12FA001-AC4F-418D-AE19-62706E023703}">
                      <ahyp:hlinkClr xmlns:ahyp="http://schemas.microsoft.com/office/drawing/2018/hyperlinkcolor" val="tx"/>
                    </a:ext>
                  </a:extLst>
                </a:hlinkClick>
              </a:rPr>
              <a:t>Resources</a:t>
            </a:r>
            <a:endParaRPr lang="en-US" sz="2000" dirty="0"/>
          </a:p>
          <a:p>
            <a:pPr fontAlgn="base"/>
            <a:r>
              <a:rPr lang="en-US" sz="2000" u="sng" dirty="0">
                <a:hlinkClick r:id="rId5">
                  <a:extLst>
                    <a:ext uri="{A12FA001-AC4F-418D-AE19-62706E023703}">
                      <ahyp:hlinkClr xmlns:ahyp="http://schemas.microsoft.com/office/drawing/2018/hyperlinkcolor" val="tx"/>
                    </a:ext>
                  </a:extLst>
                </a:hlinkClick>
              </a:rPr>
              <a:t>TRS and ORP</a:t>
            </a:r>
            <a:endParaRPr lang="en-US" sz="2000" dirty="0"/>
          </a:p>
          <a:p>
            <a:pPr fontAlgn="base"/>
            <a:r>
              <a:rPr lang="en-US" sz="2000" u="sng" dirty="0">
                <a:highlight>
                  <a:srgbClr val="FFFF00"/>
                </a:highlight>
                <a:hlinkClick r:id="rId6">
                  <a:extLst>
                    <a:ext uri="{A12FA001-AC4F-418D-AE19-62706E023703}">
                      <ahyp:hlinkClr xmlns:ahyp="http://schemas.microsoft.com/office/drawing/2018/hyperlinkcolor" val="tx"/>
                    </a:ext>
                  </a:extLst>
                </a:hlinkClick>
              </a:rPr>
              <a:t>Voluntary Savings</a:t>
            </a:r>
            <a:endParaRPr lang="en-US" sz="2000" dirty="0">
              <a:highlight>
                <a:srgbClr val="FFFF00"/>
              </a:highlight>
            </a:endParaRPr>
          </a:p>
          <a:p>
            <a:pPr fontAlgn="base"/>
            <a:r>
              <a:rPr lang="en-US" sz="2000" u="sng" dirty="0">
                <a:hlinkClick r:id="rId7">
                  <a:extLst>
                    <a:ext uri="{A12FA001-AC4F-418D-AE19-62706E023703}">
                      <ahyp:hlinkClr xmlns:ahyp="http://schemas.microsoft.com/office/drawing/2018/hyperlinkcolor" val="tx"/>
                    </a:ext>
                  </a:extLst>
                </a:hlinkClick>
              </a:rPr>
              <a:t>TRS Videos</a:t>
            </a:r>
            <a:endParaRPr lang="en-US" sz="2000" dirty="0"/>
          </a:p>
          <a:p>
            <a:pPr fontAlgn="base"/>
            <a:r>
              <a:rPr lang="en-US" sz="2000" u="sng" dirty="0">
                <a:hlinkClick r:id="rId8">
                  <a:extLst>
                    <a:ext uri="{A12FA001-AC4F-418D-AE19-62706E023703}">
                      <ahyp:hlinkClr xmlns:ahyp="http://schemas.microsoft.com/office/drawing/2018/hyperlinkcolor" val="tx"/>
                    </a:ext>
                  </a:extLst>
                </a:hlinkClick>
              </a:rPr>
              <a:t>Fidelity On-Demand Videos</a:t>
            </a:r>
            <a:endParaRPr lang="en-US" sz="2000" u="sng" dirty="0"/>
          </a:p>
          <a:p>
            <a:pPr fontAlgn="base"/>
            <a:endParaRPr lang="en-US" sz="1100" u="sng" dirty="0"/>
          </a:p>
          <a:p>
            <a:endParaRPr lang="en-US" dirty="0"/>
          </a:p>
        </p:txBody>
      </p:sp>
      <p:sp>
        <p:nvSpPr>
          <p:cNvPr id="10" name="Text Placeholder 9">
            <a:extLst>
              <a:ext uri="{FF2B5EF4-FFF2-40B4-BE49-F238E27FC236}">
                <a16:creationId xmlns:a16="http://schemas.microsoft.com/office/drawing/2014/main" id="{1B680B82-9E29-774B-ADF0-C2A704830ED8}"/>
              </a:ext>
            </a:extLst>
          </p:cNvPr>
          <p:cNvSpPr>
            <a:spLocks noGrp="1"/>
          </p:cNvSpPr>
          <p:nvPr>
            <p:ph type="body" sz="quarter" idx="13"/>
          </p:nvPr>
        </p:nvSpPr>
        <p:spPr/>
        <p:txBody>
          <a:bodyPr/>
          <a:lstStyle/>
          <a:p>
            <a:r>
              <a:rPr lang="en-US" dirty="0"/>
              <a:t>	</a:t>
            </a:r>
          </a:p>
        </p:txBody>
      </p:sp>
      <p:pic>
        <p:nvPicPr>
          <p:cNvPr id="2" name="Content Placeholder 1">
            <a:extLst>
              <a:ext uri="{FF2B5EF4-FFF2-40B4-BE49-F238E27FC236}">
                <a16:creationId xmlns:a16="http://schemas.microsoft.com/office/drawing/2014/main" id="{E98FF41A-8D4D-4C15-8D83-B6BA2C97E2BE}"/>
              </a:ext>
            </a:extLst>
          </p:cNvPr>
          <p:cNvPicPr>
            <a:picLocks noGrp="1" noChangeAspect="1"/>
          </p:cNvPicPr>
          <p:nvPr>
            <p:ph sz="quarter" idx="14"/>
          </p:nvPr>
        </p:nvPicPr>
        <p:blipFill>
          <a:blip r:embed="rId9"/>
          <a:stretch>
            <a:fillRect/>
          </a:stretch>
        </p:blipFill>
        <p:spPr>
          <a:xfrm>
            <a:off x="804678" y="2715885"/>
            <a:ext cx="3809784" cy="2870200"/>
          </a:xfrm>
          <a:prstGeom prst="rect">
            <a:avLst/>
          </a:prstGeom>
        </p:spPr>
      </p:pic>
      <p:sp>
        <p:nvSpPr>
          <p:cNvPr id="3" name="Rectangle 2">
            <a:extLst>
              <a:ext uri="{FF2B5EF4-FFF2-40B4-BE49-F238E27FC236}">
                <a16:creationId xmlns:a16="http://schemas.microsoft.com/office/drawing/2014/main" id="{C588B1E8-FB57-4F79-A919-7F8F6C157122}"/>
              </a:ext>
            </a:extLst>
          </p:cNvPr>
          <p:cNvSpPr/>
          <p:nvPr/>
        </p:nvSpPr>
        <p:spPr>
          <a:xfrm>
            <a:off x="5715126" y="3244334"/>
            <a:ext cx="761747"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rPr>
              <a:t>_____</a:t>
            </a:r>
            <a:endParaRPr lang="en-US" dirty="0"/>
          </a:p>
        </p:txBody>
      </p:sp>
    </p:spTree>
    <p:extLst>
      <p:ext uri="{BB962C8B-B14F-4D97-AF65-F5344CB8AC3E}">
        <p14:creationId xmlns:p14="http://schemas.microsoft.com/office/powerpoint/2010/main" val="293808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BA8E-EF74-46C4-94C3-398DA235D9B1}"/>
              </a:ext>
            </a:extLst>
          </p:cNvPr>
          <p:cNvSpPr>
            <a:spLocks noGrp="1"/>
          </p:cNvSpPr>
          <p:nvPr>
            <p:ph type="title"/>
          </p:nvPr>
        </p:nvSpPr>
        <p:spPr/>
        <p:txBody>
          <a:bodyPr/>
          <a:lstStyle/>
          <a:p>
            <a:r>
              <a:rPr lang="en-US" dirty="0"/>
              <a:t>Tax-Deferred Account &amp; </a:t>
            </a:r>
            <a:r>
              <a:rPr lang="en-US" dirty="0" err="1"/>
              <a:t>Texa$aver</a:t>
            </a:r>
            <a:endParaRPr lang="en-US" dirty="0"/>
          </a:p>
        </p:txBody>
      </p:sp>
      <p:sp>
        <p:nvSpPr>
          <p:cNvPr id="3" name="Text Placeholder 2">
            <a:extLst>
              <a:ext uri="{FF2B5EF4-FFF2-40B4-BE49-F238E27FC236}">
                <a16:creationId xmlns:a16="http://schemas.microsoft.com/office/drawing/2014/main" id="{5A21A302-A877-49F3-85DA-60E4F8E50C7C}"/>
              </a:ext>
            </a:extLst>
          </p:cNvPr>
          <p:cNvSpPr>
            <a:spLocks noGrp="1"/>
          </p:cNvSpPr>
          <p:nvPr>
            <p:ph type="body" idx="1"/>
          </p:nvPr>
        </p:nvSpPr>
        <p:spPr/>
        <p:txBody>
          <a:bodyPr/>
          <a:lstStyle/>
          <a:p>
            <a:r>
              <a:rPr lang="en-US" dirty="0"/>
              <a:t>Pre-Tax and Roth Post-Tax Options</a:t>
            </a:r>
          </a:p>
        </p:txBody>
      </p:sp>
      <p:sp>
        <p:nvSpPr>
          <p:cNvPr id="4" name="Content Placeholder 3">
            <a:extLst>
              <a:ext uri="{FF2B5EF4-FFF2-40B4-BE49-F238E27FC236}">
                <a16:creationId xmlns:a16="http://schemas.microsoft.com/office/drawing/2014/main" id="{B82935A4-8A37-4FC1-9CFC-D77AAC527ECB}"/>
              </a:ext>
            </a:extLst>
          </p:cNvPr>
          <p:cNvSpPr>
            <a:spLocks noGrp="1"/>
          </p:cNvSpPr>
          <p:nvPr>
            <p:ph sz="quarter" idx="4"/>
          </p:nvPr>
        </p:nvSpPr>
        <p:spPr>
          <a:xfrm>
            <a:off x="814062" y="2207941"/>
            <a:ext cx="10579362" cy="4436140"/>
          </a:xfrm>
        </p:spPr>
        <p:txBody>
          <a:bodyPr/>
          <a:lstStyle/>
          <a:p>
            <a:r>
              <a:rPr lang="en-US" sz="2400" dirty="0"/>
              <a:t>Tax-Deferred Account (TDA) 403(b)</a:t>
            </a:r>
          </a:p>
          <a:p>
            <a:pPr lvl="1"/>
            <a:r>
              <a:rPr lang="en-US" sz="2000" dirty="0"/>
              <a:t>All employees who report personal income for federal tax purposes – anyone on payroll</a:t>
            </a:r>
          </a:p>
          <a:p>
            <a:pPr lvl="1"/>
            <a:r>
              <a:rPr lang="en-US" sz="2000" dirty="0"/>
              <a:t>Employee money only</a:t>
            </a:r>
          </a:p>
          <a:p>
            <a:pPr lvl="1"/>
            <a:r>
              <a:rPr lang="en-US" sz="2000" dirty="0"/>
              <a:t>TDA Fee Summary </a:t>
            </a:r>
            <a:r>
              <a:rPr lang="en-US" sz="2000" dirty="0">
                <a:solidFill>
                  <a:srgbClr val="C00000"/>
                </a:solidFill>
                <a:hlinkClick r:id="rId3">
                  <a:extLst>
                    <a:ext uri="{A12FA001-AC4F-418D-AE19-62706E023703}">
                      <ahyp:hlinkClr xmlns:ahyp="http://schemas.microsoft.com/office/drawing/2018/hyperlinkcolor" val="tx"/>
                    </a:ext>
                  </a:extLst>
                </a:hlinkClick>
              </a:rPr>
              <a:t>http://assets.system.tamus.edu/files/benefits/pdf/retirement/FeeSummary.PDF</a:t>
            </a:r>
            <a:r>
              <a:rPr lang="en-US" sz="2000" dirty="0">
                <a:solidFill>
                  <a:srgbClr val="C00000"/>
                </a:solidFill>
              </a:rPr>
              <a:t> </a:t>
            </a:r>
          </a:p>
          <a:p>
            <a:r>
              <a:rPr lang="en-US" sz="2400" dirty="0"/>
              <a:t>Deferred Compensation Plan (DCP) 457 (b) aka </a:t>
            </a:r>
            <a:r>
              <a:rPr lang="en-US" sz="2400" dirty="0" err="1"/>
              <a:t>Texa$aver</a:t>
            </a:r>
            <a:endParaRPr lang="en-US" sz="2400" dirty="0"/>
          </a:p>
          <a:p>
            <a:pPr lvl="1"/>
            <a:r>
              <a:rPr lang="en-US" sz="2000" dirty="0"/>
              <a:t>All employees who report personal income for federal tax purposes – anyone on payroll</a:t>
            </a:r>
          </a:p>
          <a:p>
            <a:pPr lvl="1"/>
            <a:r>
              <a:rPr lang="en-US" sz="2000" dirty="0"/>
              <a:t>Employee money only </a:t>
            </a:r>
          </a:p>
          <a:p>
            <a:pPr indent="-228600"/>
            <a:endParaRPr lang="en-US" sz="2200" dirty="0"/>
          </a:p>
          <a:p>
            <a:endParaRPr lang="en-US" dirty="0"/>
          </a:p>
        </p:txBody>
      </p:sp>
    </p:spTree>
    <p:extLst>
      <p:ext uri="{BB962C8B-B14F-4D97-AF65-F5344CB8AC3E}">
        <p14:creationId xmlns:p14="http://schemas.microsoft.com/office/powerpoint/2010/main" val="32674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C795-9002-4F1E-B8E2-8DD4EDB6E7F7}"/>
              </a:ext>
            </a:extLst>
          </p:cNvPr>
          <p:cNvSpPr>
            <a:spLocks noGrp="1"/>
          </p:cNvSpPr>
          <p:nvPr>
            <p:ph type="title"/>
          </p:nvPr>
        </p:nvSpPr>
        <p:spPr/>
        <p:txBody>
          <a:bodyPr/>
          <a:lstStyle/>
          <a:p>
            <a:r>
              <a:rPr lang="en-US" dirty="0"/>
              <a:t>Wellness credit</a:t>
            </a:r>
          </a:p>
        </p:txBody>
      </p:sp>
      <p:sp>
        <p:nvSpPr>
          <p:cNvPr id="3" name="Text Placeholder 2">
            <a:extLst>
              <a:ext uri="{FF2B5EF4-FFF2-40B4-BE49-F238E27FC236}">
                <a16:creationId xmlns:a16="http://schemas.microsoft.com/office/drawing/2014/main" id="{979AB81D-8CE1-4E55-9FB9-3A3DB15C14CF}"/>
              </a:ext>
            </a:extLst>
          </p:cNvPr>
          <p:cNvSpPr>
            <a:spLocks noGrp="1"/>
          </p:cNvSpPr>
          <p:nvPr>
            <p:ph type="body" idx="1"/>
          </p:nvPr>
        </p:nvSpPr>
        <p:spPr/>
        <p:txBody>
          <a:bodyPr/>
          <a:lstStyle/>
          <a:p>
            <a:r>
              <a:rPr lang="en-US" dirty="0"/>
              <a:t>Two-Step Wellness Program</a:t>
            </a:r>
          </a:p>
        </p:txBody>
      </p:sp>
      <p:sp>
        <p:nvSpPr>
          <p:cNvPr id="4" name="Content Placeholder 3">
            <a:extLst>
              <a:ext uri="{FF2B5EF4-FFF2-40B4-BE49-F238E27FC236}">
                <a16:creationId xmlns:a16="http://schemas.microsoft.com/office/drawing/2014/main" id="{5942AFBB-CC1C-4133-BC48-AA4A130318E5}"/>
              </a:ext>
            </a:extLst>
          </p:cNvPr>
          <p:cNvSpPr>
            <a:spLocks noGrp="1"/>
          </p:cNvSpPr>
          <p:nvPr>
            <p:ph sz="quarter" idx="4"/>
          </p:nvPr>
        </p:nvSpPr>
        <p:spPr>
          <a:xfrm>
            <a:off x="3271234" y="2871988"/>
            <a:ext cx="8113047" cy="3657601"/>
          </a:xfrm>
        </p:spPr>
        <p:txBody>
          <a:bodyPr>
            <a:normAutofit/>
          </a:bodyPr>
          <a:lstStyle/>
          <a:p>
            <a:r>
              <a:rPr lang="en-US" sz="2000" dirty="0"/>
              <a:t>Completing any two steps on your </a:t>
            </a:r>
            <a:r>
              <a:rPr lang="en-US" sz="2000" dirty="0" err="1"/>
              <a:t>MyEvive</a:t>
            </a:r>
            <a:r>
              <a:rPr lang="en-US" sz="2000" dirty="0"/>
              <a:t> Personalized checklist* will ensure that you have the lowest rate for your health insurance premiums.</a:t>
            </a:r>
          </a:p>
          <a:p>
            <a:r>
              <a:rPr lang="en-US" sz="2000" dirty="0"/>
              <a:t>*</a:t>
            </a:r>
            <a:r>
              <a:rPr lang="en-US" sz="2000" i="1" dirty="0"/>
              <a:t>The alternate health assessment available on Well </a:t>
            </a:r>
            <a:r>
              <a:rPr lang="en-US" sz="2000" i="1" dirty="0" err="1"/>
              <a:t>onTarget</a:t>
            </a:r>
            <a:r>
              <a:rPr lang="en-US" sz="2000" i="1" dirty="0"/>
              <a:t> through Blue Access for Members (BAM) can also count toward your wellness credit.</a:t>
            </a:r>
          </a:p>
          <a:p>
            <a:r>
              <a:rPr lang="en-US" sz="2000" dirty="0"/>
              <a:t>Deadline of </a:t>
            </a:r>
            <a:r>
              <a:rPr lang="en-US" sz="2000" b="1" dirty="0"/>
              <a:t>June 30 </a:t>
            </a:r>
            <a:r>
              <a:rPr lang="en-US" sz="2000" dirty="0"/>
              <a:t>to receive the credit for the upcoming plan year effective September 1.</a:t>
            </a:r>
          </a:p>
        </p:txBody>
      </p:sp>
      <p:sp>
        <p:nvSpPr>
          <p:cNvPr id="5" name="Text Placeholder 4">
            <a:extLst>
              <a:ext uri="{FF2B5EF4-FFF2-40B4-BE49-F238E27FC236}">
                <a16:creationId xmlns:a16="http://schemas.microsoft.com/office/drawing/2014/main" id="{D0CD546A-D86B-4CAC-A3ED-A16C02C13848}"/>
              </a:ext>
            </a:extLst>
          </p:cNvPr>
          <p:cNvSpPr>
            <a:spLocks noGrp="1"/>
          </p:cNvSpPr>
          <p:nvPr>
            <p:ph type="body" sz="quarter" idx="13"/>
          </p:nvPr>
        </p:nvSpPr>
        <p:spPr>
          <a:xfrm>
            <a:off x="804678" y="2060620"/>
            <a:ext cx="10588746" cy="553791"/>
          </a:xfrm>
        </p:spPr>
        <p:txBody>
          <a:bodyPr/>
          <a:lstStyle/>
          <a:p>
            <a:pPr algn="ctr"/>
            <a:r>
              <a:rPr lang="en-US" dirty="0"/>
              <a:t>	Receive the lowest rate on your health insurance premium</a:t>
            </a:r>
          </a:p>
        </p:txBody>
      </p:sp>
      <p:pic>
        <p:nvPicPr>
          <p:cNvPr id="7" name="Content Placeholder 6"/>
          <p:cNvPicPr>
            <a:picLocks noGrp="1" noChangeAspect="1"/>
          </p:cNvPicPr>
          <p:nvPr>
            <p:ph sz="quarter" idx="14"/>
          </p:nvPr>
        </p:nvPicPr>
        <p:blipFill>
          <a:blip r:embed="rId3"/>
          <a:stretch>
            <a:fillRect/>
          </a:stretch>
        </p:blipFill>
        <p:spPr>
          <a:xfrm>
            <a:off x="811221" y="3136163"/>
            <a:ext cx="2207219" cy="2157054"/>
          </a:xfrm>
          <a:prstGeom prst="rect">
            <a:avLst/>
          </a:prstGeom>
        </p:spPr>
      </p:pic>
    </p:spTree>
    <p:extLst>
      <p:ext uri="{BB962C8B-B14F-4D97-AF65-F5344CB8AC3E}">
        <p14:creationId xmlns:p14="http://schemas.microsoft.com/office/powerpoint/2010/main" val="42665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A21B-7F65-4AED-AE2A-771C6064E642}"/>
              </a:ext>
            </a:extLst>
          </p:cNvPr>
          <p:cNvSpPr>
            <a:spLocks noGrp="1"/>
          </p:cNvSpPr>
          <p:nvPr>
            <p:ph type="title"/>
          </p:nvPr>
        </p:nvSpPr>
        <p:spPr/>
        <p:txBody>
          <a:bodyPr/>
          <a:lstStyle/>
          <a:p>
            <a:r>
              <a:rPr lang="en-US" dirty="0"/>
              <a:t>Employee assistance program</a:t>
            </a:r>
          </a:p>
        </p:txBody>
      </p:sp>
      <p:sp>
        <p:nvSpPr>
          <p:cNvPr id="3" name="Text Placeholder 2">
            <a:extLst>
              <a:ext uri="{FF2B5EF4-FFF2-40B4-BE49-F238E27FC236}">
                <a16:creationId xmlns:a16="http://schemas.microsoft.com/office/drawing/2014/main" id="{D30E3BCD-C7EE-4755-AC1E-50356F0CE436}"/>
              </a:ext>
            </a:extLst>
          </p:cNvPr>
          <p:cNvSpPr>
            <a:spLocks noGrp="1"/>
          </p:cNvSpPr>
          <p:nvPr>
            <p:ph type="body" idx="1"/>
          </p:nvPr>
        </p:nvSpPr>
        <p:spPr/>
        <p:txBody>
          <a:bodyPr/>
          <a:lstStyle/>
          <a:p>
            <a:r>
              <a:rPr lang="en-US" dirty="0"/>
              <a:t>Work/Life Solutions by </a:t>
            </a:r>
            <a:r>
              <a:rPr lang="en-US" dirty="0" err="1"/>
              <a:t>GuidanceResources</a:t>
            </a:r>
            <a:endParaRPr lang="en-US" dirty="0"/>
          </a:p>
          <a:p>
            <a:endParaRPr lang="en-US" dirty="0"/>
          </a:p>
        </p:txBody>
      </p:sp>
      <p:sp>
        <p:nvSpPr>
          <p:cNvPr id="4" name="Content Placeholder 3">
            <a:extLst>
              <a:ext uri="{FF2B5EF4-FFF2-40B4-BE49-F238E27FC236}">
                <a16:creationId xmlns:a16="http://schemas.microsoft.com/office/drawing/2014/main" id="{025ED7F7-3703-4B75-9871-7631E40030FA}"/>
              </a:ext>
            </a:extLst>
          </p:cNvPr>
          <p:cNvSpPr>
            <a:spLocks noGrp="1"/>
          </p:cNvSpPr>
          <p:nvPr>
            <p:ph sz="quarter" idx="4"/>
          </p:nvPr>
        </p:nvSpPr>
        <p:spPr>
          <a:xfrm>
            <a:off x="804673" y="2543257"/>
            <a:ext cx="10579362" cy="3899487"/>
          </a:xfrm>
        </p:spPr>
        <p:txBody>
          <a:bodyPr/>
          <a:lstStyle/>
          <a:p>
            <a:r>
              <a:rPr lang="en-US" sz="2000" dirty="0"/>
              <a:t>The Texas A&amp;M University System is proud to offer Work/Life Solutions to eligible employees. These programs usually offer in-person and telephonic counseling services, training, and have resources to help employees deal with all kinds of stressful issues from parenting to death of a loved one to conflicts at work. Contact </a:t>
            </a:r>
            <a:r>
              <a:rPr lang="en-US" sz="2000" dirty="0" err="1"/>
              <a:t>GuidanceResources</a:t>
            </a:r>
            <a:r>
              <a:rPr lang="en-US" sz="2000" dirty="0"/>
              <a:t> with the information below.</a:t>
            </a:r>
          </a:p>
          <a:p>
            <a:r>
              <a:rPr lang="en-US" sz="2000" dirty="0"/>
              <a:t>Website: </a:t>
            </a:r>
            <a:r>
              <a:rPr lang="en-US" sz="2000" b="1" u="sng" dirty="0">
                <a:solidFill>
                  <a:srgbClr val="C00000"/>
                </a:solidFill>
                <a:hlinkClick r:id="rId3">
                  <a:extLst>
                    <a:ext uri="{A12FA001-AC4F-418D-AE19-62706E023703}">
                      <ahyp:hlinkClr xmlns:ahyp="http://schemas.microsoft.com/office/drawing/2018/hyperlinkcolor" val="tx"/>
                    </a:ext>
                  </a:extLst>
                </a:hlinkClick>
              </a:rPr>
              <a:t>http://www.guidanceresources.com</a:t>
            </a:r>
            <a:endParaRPr lang="en-US" sz="2000" b="1" u="sng" dirty="0">
              <a:solidFill>
                <a:srgbClr val="C00000"/>
              </a:solidFill>
            </a:endParaRPr>
          </a:p>
          <a:p>
            <a:r>
              <a:rPr lang="en-US" sz="2000" b="1" dirty="0"/>
              <a:t>WEBID</a:t>
            </a:r>
            <a:r>
              <a:rPr lang="en-US" sz="2000" dirty="0"/>
              <a:t>:  </a:t>
            </a:r>
            <a:r>
              <a:rPr lang="en-US" sz="2000" b="1" dirty="0"/>
              <a:t>TAMUS</a:t>
            </a:r>
          </a:p>
          <a:p>
            <a:r>
              <a:rPr lang="en-US" sz="2000" dirty="0"/>
              <a:t>1-866-301-9623</a:t>
            </a:r>
          </a:p>
          <a:p>
            <a:endParaRPr lang="en-US" sz="2000" dirty="0"/>
          </a:p>
        </p:txBody>
      </p:sp>
    </p:spTree>
    <p:extLst>
      <p:ext uri="{BB962C8B-B14F-4D97-AF65-F5344CB8AC3E}">
        <p14:creationId xmlns:p14="http://schemas.microsoft.com/office/powerpoint/2010/main" val="294586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F284-B758-F248-A337-E7DD2F609260}"/>
              </a:ext>
            </a:extLst>
          </p:cNvPr>
          <p:cNvSpPr>
            <a:spLocks noGrp="1"/>
          </p:cNvSpPr>
          <p:nvPr>
            <p:ph type="title"/>
          </p:nvPr>
        </p:nvSpPr>
        <p:spPr>
          <a:xfrm>
            <a:off x="3344216" y="1855626"/>
            <a:ext cx="5490224" cy="1067878"/>
          </a:xfrm>
        </p:spPr>
        <p:txBody>
          <a:bodyPr/>
          <a:lstStyle/>
          <a:p>
            <a:r>
              <a:rPr lang="en-US" dirty="0"/>
              <a:t>Insurance benefits</a:t>
            </a:r>
          </a:p>
        </p:txBody>
      </p:sp>
      <p:sp>
        <p:nvSpPr>
          <p:cNvPr id="3" name="Text Placeholder 2">
            <a:extLst>
              <a:ext uri="{FF2B5EF4-FFF2-40B4-BE49-F238E27FC236}">
                <a16:creationId xmlns:a16="http://schemas.microsoft.com/office/drawing/2014/main" id="{2044EEB5-47F2-4F4A-BFD2-6EBAD8862F93}"/>
              </a:ext>
            </a:extLst>
          </p:cNvPr>
          <p:cNvSpPr>
            <a:spLocks noGrp="1"/>
          </p:cNvSpPr>
          <p:nvPr>
            <p:ph type="body" idx="1"/>
          </p:nvPr>
        </p:nvSpPr>
        <p:spPr>
          <a:xfrm>
            <a:off x="3344217" y="3164108"/>
            <a:ext cx="5490223" cy="1383770"/>
          </a:xfrm>
        </p:spPr>
        <p:txBody>
          <a:bodyPr>
            <a:noAutofit/>
          </a:bodyPr>
          <a:lstStyle/>
          <a:p>
            <a:r>
              <a:rPr lang="en-US" sz="2000" dirty="0"/>
              <a:t>Core Coverages</a:t>
            </a:r>
          </a:p>
          <a:p>
            <a:r>
              <a:rPr lang="en-US" sz="2000" dirty="0"/>
              <a:t>Optional Coverages</a:t>
            </a:r>
          </a:p>
          <a:p>
            <a:r>
              <a:rPr lang="en-US" sz="2000" dirty="0"/>
              <a:t>Additional Benefit Resources</a:t>
            </a:r>
          </a:p>
        </p:txBody>
      </p:sp>
    </p:spTree>
    <p:extLst>
      <p:ext uri="{BB962C8B-B14F-4D97-AF65-F5344CB8AC3E}">
        <p14:creationId xmlns:p14="http://schemas.microsoft.com/office/powerpoint/2010/main" val="14913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benefits</a:t>
            </a:r>
          </a:p>
        </p:txBody>
      </p:sp>
      <p:sp>
        <p:nvSpPr>
          <p:cNvPr id="3" name="Text Placeholder 2"/>
          <p:cNvSpPr>
            <a:spLocks noGrp="1"/>
          </p:cNvSpPr>
          <p:nvPr>
            <p:ph type="body" idx="1"/>
          </p:nvPr>
        </p:nvSpPr>
        <p:spPr>
          <a:xfrm>
            <a:off x="798576" y="1538868"/>
            <a:ext cx="10579608" cy="669073"/>
          </a:xfrm>
        </p:spPr>
        <p:txBody>
          <a:bodyPr/>
          <a:lstStyle/>
          <a:p>
            <a:r>
              <a:rPr lang="en-US" b="1" dirty="0">
                <a:solidFill>
                  <a:srgbClr val="C00000"/>
                </a:solidFill>
                <a:hlinkClick r:id="rId3">
                  <a:extLst>
                    <a:ext uri="{A12FA001-AC4F-418D-AE19-62706E023703}">
                      <ahyp:hlinkClr xmlns:ahyp="http://schemas.microsoft.com/office/drawing/2018/hyperlinkcolor" val="tx"/>
                    </a:ext>
                  </a:extLst>
                </a:hlinkClick>
              </a:rPr>
              <a:t>https://agrilifeas.tamu.edu/hr/benefits-retirement/</a:t>
            </a:r>
            <a:r>
              <a:rPr lang="en-US" b="1" dirty="0">
                <a:solidFill>
                  <a:srgbClr val="C00000"/>
                </a:solidFill>
              </a:rPr>
              <a:t> </a:t>
            </a:r>
          </a:p>
          <a:p>
            <a:endParaRPr lang="en-US" dirty="0"/>
          </a:p>
        </p:txBody>
      </p:sp>
      <p:sp>
        <p:nvSpPr>
          <p:cNvPr id="4" name="Content Placeholder 3"/>
          <p:cNvSpPr>
            <a:spLocks noGrp="1"/>
          </p:cNvSpPr>
          <p:nvPr>
            <p:ph sz="quarter" idx="4"/>
          </p:nvPr>
        </p:nvSpPr>
        <p:spPr>
          <a:xfrm>
            <a:off x="804673" y="2543257"/>
            <a:ext cx="10579362" cy="3844663"/>
          </a:xfrm>
        </p:spPr>
        <p:txBody>
          <a:bodyPr>
            <a:normAutofit lnSpcReduction="10000"/>
          </a:bodyPr>
          <a:lstStyle/>
          <a:p>
            <a:r>
              <a:rPr lang="en-US" sz="2000" dirty="0"/>
              <a:t>Medical</a:t>
            </a:r>
          </a:p>
          <a:p>
            <a:r>
              <a:rPr lang="en-US" sz="2000" dirty="0"/>
              <a:t>Prescription Drugs </a:t>
            </a:r>
          </a:p>
          <a:p>
            <a:r>
              <a:rPr lang="en-US" sz="2000" dirty="0"/>
              <a:t>Dental (PPO &amp; HMO)</a:t>
            </a:r>
          </a:p>
          <a:p>
            <a:r>
              <a:rPr lang="en-US" sz="2000" dirty="0"/>
              <a:t>Vision</a:t>
            </a:r>
          </a:p>
          <a:p>
            <a:r>
              <a:rPr lang="en-US" sz="2000" dirty="0"/>
              <a:t>Life and Accidental Death &amp; Dismemberment</a:t>
            </a:r>
          </a:p>
          <a:p>
            <a:r>
              <a:rPr lang="en-US" sz="2000" dirty="0"/>
              <a:t>Long-Term Disability</a:t>
            </a:r>
          </a:p>
          <a:p>
            <a:r>
              <a:rPr lang="en-US" sz="2000" dirty="0"/>
              <a:t>Flexible Spending Accounts (Health and Dependent Day Care)</a:t>
            </a:r>
          </a:p>
          <a:p>
            <a:r>
              <a:rPr lang="en-US" sz="2000" dirty="0"/>
              <a:t>Additional Benefits Resources</a:t>
            </a:r>
          </a:p>
        </p:txBody>
      </p:sp>
    </p:spTree>
    <p:extLst>
      <p:ext uri="{BB962C8B-B14F-4D97-AF65-F5344CB8AC3E}">
        <p14:creationId xmlns:p14="http://schemas.microsoft.com/office/powerpoint/2010/main" val="1515149253"/>
      </p:ext>
    </p:extLst>
  </p:cSld>
  <p:clrMapOvr>
    <a:masterClrMapping/>
  </p:clrMapOvr>
</p:sld>
</file>

<file path=ppt/theme/theme1.xml><?xml version="1.0" encoding="utf-8"?>
<a:theme xmlns:a="http://schemas.openxmlformats.org/drawingml/2006/main" name="Atlas">
  <a:themeElements>
    <a:clrScheme name="Custom 1">
      <a:dk1>
        <a:srgbClr val="000000"/>
      </a:dk1>
      <a:lt1>
        <a:srgbClr val="FFFFFF"/>
      </a:lt1>
      <a:dk2>
        <a:srgbClr val="454545"/>
      </a:dk2>
      <a:lt2>
        <a:srgbClr val="E0E0E0"/>
      </a:lt2>
      <a:accent1>
        <a:srgbClr val="730000"/>
      </a:accent1>
      <a:accent2>
        <a:srgbClr val="717074"/>
      </a:accent2>
      <a:accent3>
        <a:srgbClr val="005480"/>
      </a:accent3>
      <a:accent4>
        <a:srgbClr val="50C49F"/>
      </a:accent4>
      <a:accent5>
        <a:srgbClr val="5D9732"/>
      </a:accent5>
      <a:accent6>
        <a:srgbClr val="9B5E0D"/>
      </a:accent6>
      <a:hlink>
        <a:srgbClr val="FC5A1A"/>
      </a:hlink>
      <a:folHlink>
        <a:srgbClr val="FFFF0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1304</TotalTime>
  <Words>1037</Words>
  <Application>Microsoft Office PowerPoint</Application>
  <PresentationFormat>Widescreen</PresentationFormat>
  <Paragraphs>153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Rockwell</vt:lpstr>
      <vt:lpstr>Wingdings</vt:lpstr>
      <vt:lpstr>Atlas</vt:lpstr>
      <vt:lpstr>Benefits &amp; retirement</vt:lpstr>
      <vt:lpstr>OVERVIEW</vt:lpstr>
      <vt:lpstr>Mandated Retirement Programs</vt:lpstr>
      <vt:lpstr>Voluntary retirement programs</vt:lpstr>
      <vt:lpstr>Tax-Deferred Account &amp; Texa$aver</vt:lpstr>
      <vt:lpstr>Wellness credit</vt:lpstr>
      <vt:lpstr>Employee assistance program</vt:lpstr>
      <vt:lpstr>Insurance benefits</vt:lpstr>
      <vt:lpstr>Insurance benefits</vt:lpstr>
      <vt:lpstr>A&amp;M system retirement</vt:lpstr>
      <vt:lpstr>Retirement criteria</vt:lpstr>
      <vt:lpstr>Retirement benefits/process</vt:lpstr>
      <vt:lpstr>Questions/comments</vt:lpstr>
      <vt:lpstr>Who to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R. Topp</dc:creator>
  <cp:lastModifiedBy>Judy Kurtz</cp:lastModifiedBy>
  <cp:revision>71</cp:revision>
  <dcterms:created xsi:type="dcterms:W3CDTF">2018-08-09T14:24:20Z</dcterms:created>
  <dcterms:modified xsi:type="dcterms:W3CDTF">2020-02-18T18:18:52Z</dcterms:modified>
</cp:coreProperties>
</file>