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5" r:id="rId18"/>
    <p:sldId id="273" r:id="rId19"/>
    <p:sldId id="274" r:id="rId20"/>
    <p:sldId id="276" r:id="rId21"/>
    <p:sldId id="278" r:id="rId22"/>
    <p:sldId id="284" r:id="rId23"/>
    <p:sldId id="285" r:id="rId24"/>
    <p:sldId id="286" r:id="rId25"/>
    <p:sldId id="287" r:id="rId26"/>
    <p:sldId id="288" r:id="rId27"/>
    <p:sldId id="289" r:id="rId28"/>
    <p:sldId id="279" r:id="rId29"/>
    <p:sldId id="280" r:id="rId30"/>
    <p:sldId id="281" r:id="rId31"/>
    <p:sldId id="282" r:id="rId32"/>
    <p:sldId id="283" r:id="rId33"/>
    <p:sldId id="277" r:id="rId34"/>
    <p:sldId id="290" r:id="rId35"/>
    <p:sldId id="29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75" autoAdjust="0"/>
  </p:normalViewPr>
  <p:slideViewPr>
    <p:cSldViewPr>
      <p:cViewPr varScale="1">
        <p:scale>
          <a:sx n="90" d="100"/>
          <a:sy n="90" d="100"/>
        </p:scale>
        <p:origin x="-5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DA779-7F0A-4136-93D3-DB7083C849E3}" type="datetimeFigureOut">
              <a:rPr lang="en-US" smtClean="0"/>
              <a:t>4/12/2011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AD4F56-8858-487A-A4B8-AD7AC5BA093B}" type="slidenum">
              <a:rPr lang="en-US" smtClean="0"/>
              <a:t>‹#›</a:t>
            </a:fld>
            <a:endParaRPr lang="en-US"/>
          </a:p>
        </p:txBody>
      </p:sp>
    </p:spTree>
    <p:extLst>
      <p:ext uri="{BB962C8B-B14F-4D97-AF65-F5344CB8AC3E}">
        <p14:creationId xmlns:p14="http://schemas.microsoft.com/office/powerpoint/2010/main" val="38263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4D412-6FD7-40A5-BE82-6BBC2D20E162}" type="slidenum">
              <a:rPr lang="en-US"/>
              <a:pPr/>
              <a:t>2</a:t>
            </a:fld>
            <a:endParaRPr lang="en-US"/>
          </a:p>
        </p:txBody>
      </p:sp>
      <p:sp>
        <p:nvSpPr>
          <p:cNvPr id="7170" name="Rectangle 2"/>
          <p:cNvSpPr>
            <a:spLocks noGrp="1" noRot="1" noChangeAspect="1" noChangeArrowheads="1" noTextEdit="1"/>
          </p:cNvSpPr>
          <p:nvPr>
            <p:ph type="sldImg"/>
          </p:nvPr>
        </p:nvSpPr>
        <p:spPr>
          <a:xfrm>
            <a:off x="1144588" y="685800"/>
            <a:ext cx="4572000" cy="3429000"/>
          </a:xfrm>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35E54-5B72-486D-824F-583E3F129221}" type="slidenum">
              <a:rPr lang="en-US"/>
              <a:pPr/>
              <a:t>12</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pPr>
              <a:lnSpc>
                <a:spcPct val="90000"/>
              </a:lnSpc>
            </a:pPr>
            <a:r>
              <a:rPr lang="en-US"/>
              <a:t>Simple inspections look at specific areas on a school campus that are generally high for pest threats.  Kitchens, cafeterias, teacher lounges, locker rooms and other rooms with food or water are general inspected on a routine basic.  General assignment areas like offices or classrooms generally are not monitored on a routine basis, unless the teacher suspects a pest problem. </a:t>
            </a:r>
          </a:p>
          <a:p>
            <a:pPr>
              <a:lnSpc>
                <a:spcPct val="90000"/>
              </a:lnSpc>
            </a:pPr>
            <a:endParaRPr lang="en-US"/>
          </a:p>
          <a:p>
            <a:pPr>
              <a:lnSpc>
                <a:spcPct val="90000"/>
              </a:lnSpc>
            </a:pPr>
            <a:r>
              <a:rPr lang="en-US"/>
              <a:t>Intense inspections are conducted by the coordinator or their staff to look at the building’s overall maintenance.  Annual IPM inspections look for entry ways outdoors that are the size of a dime or larger and patch them up. Annual inspections also look for conducive conditions for rats, ants and roaches to hide.  Inspectors look for evidence of bird nests located on the school building, so if you see birds nesting on school property, turn that pest problem in. Intense inspections also review the interior of a campus looking for pest hiding places in classrooms, custodial closets, food storage areas, and any where else bugs and rodents like to hide. </a:t>
            </a:r>
          </a:p>
          <a:p>
            <a:pPr>
              <a:lnSpc>
                <a:spcPct val="90000"/>
              </a:lnSpc>
            </a:pPr>
            <a:endParaRPr lang="en-US"/>
          </a:p>
          <a:p>
            <a:pPr>
              <a:lnSpc>
                <a:spcPct val="90000"/>
              </a:lnSpc>
            </a:pPr>
            <a:r>
              <a:rPr lang="en-US"/>
              <a:t>New issue, depending on the pest complaint and the pest, the IPM coordinator will inspect that area for the pest problem. Solutions may include sanitation (cleaning up the area), removal of food stuffs, vacuuming or disinfecting of the area, monitoring using a glue board – sticky trap, and possibly use a low-impact pesticide.  Remember under IPM that last tool is a can of pesticide – IPM looks at what pests need to survive and then eliminates them to ride you of pests forever. </a:t>
            </a:r>
          </a:p>
          <a:p>
            <a:pPr>
              <a:lnSpc>
                <a:spcPct val="90000"/>
              </a:lnSpc>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D2DDC91-0812-487D-A76E-B44BB988EFE2}" type="slidenum">
              <a:rPr lang="en-US"/>
              <a:pPr/>
              <a:t>13</a:t>
            </a:fld>
            <a:endParaRPr lang="en-US"/>
          </a:p>
        </p:txBody>
      </p:sp>
      <p:sp>
        <p:nvSpPr>
          <p:cNvPr id="34818" name="Rectangle 7"/>
          <p:cNvSpPr txBox="1">
            <a:spLocks noGrp="1" noChangeArrowheads="1"/>
          </p:cNvSpPr>
          <p:nvPr/>
        </p:nvSpPr>
        <p:spPr bwMode="auto">
          <a:xfrm>
            <a:off x="3884960" y="8685396"/>
            <a:ext cx="2971490" cy="45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nchor="b"/>
          <a:lstStyle>
            <a:lvl1pPr defTabSz="933450">
              <a:defRPr>
                <a:solidFill>
                  <a:schemeClr val="tx1"/>
                </a:solidFill>
                <a:latin typeface="Arial" charset="0"/>
              </a:defRPr>
            </a:lvl1pPr>
            <a:lvl2pPr marL="757238" indent="-290513" defTabSz="933450">
              <a:defRPr>
                <a:solidFill>
                  <a:schemeClr val="tx1"/>
                </a:solidFill>
                <a:latin typeface="Arial" charset="0"/>
              </a:defRPr>
            </a:lvl2pPr>
            <a:lvl3pPr marL="1166813" indent="-233363" defTabSz="933450">
              <a:defRPr>
                <a:solidFill>
                  <a:schemeClr val="tx1"/>
                </a:solidFill>
                <a:latin typeface="Arial" charset="0"/>
              </a:defRPr>
            </a:lvl3pPr>
            <a:lvl4pPr marL="1631950" indent="-233363" defTabSz="933450">
              <a:defRPr>
                <a:solidFill>
                  <a:schemeClr val="tx1"/>
                </a:solidFill>
                <a:latin typeface="Arial" charset="0"/>
              </a:defRPr>
            </a:lvl4pPr>
            <a:lvl5pPr marL="2098675" indent="-233363" defTabSz="933450">
              <a:defRPr>
                <a:solidFill>
                  <a:schemeClr val="tx1"/>
                </a:solidFill>
                <a:latin typeface="Arial" charset="0"/>
              </a:defRPr>
            </a:lvl5pPr>
            <a:lvl6pPr marL="2555875" indent="-233363" defTabSz="933450" fontAlgn="base">
              <a:spcBef>
                <a:spcPct val="0"/>
              </a:spcBef>
              <a:spcAft>
                <a:spcPct val="0"/>
              </a:spcAft>
              <a:defRPr>
                <a:solidFill>
                  <a:schemeClr val="tx1"/>
                </a:solidFill>
                <a:latin typeface="Arial" charset="0"/>
              </a:defRPr>
            </a:lvl6pPr>
            <a:lvl7pPr marL="3013075" indent="-233363" defTabSz="933450" fontAlgn="base">
              <a:spcBef>
                <a:spcPct val="0"/>
              </a:spcBef>
              <a:spcAft>
                <a:spcPct val="0"/>
              </a:spcAft>
              <a:defRPr>
                <a:solidFill>
                  <a:schemeClr val="tx1"/>
                </a:solidFill>
                <a:latin typeface="Arial" charset="0"/>
              </a:defRPr>
            </a:lvl7pPr>
            <a:lvl8pPr marL="3470275" indent="-233363" defTabSz="933450" fontAlgn="base">
              <a:spcBef>
                <a:spcPct val="0"/>
              </a:spcBef>
              <a:spcAft>
                <a:spcPct val="0"/>
              </a:spcAft>
              <a:defRPr>
                <a:solidFill>
                  <a:schemeClr val="tx1"/>
                </a:solidFill>
                <a:latin typeface="Arial" charset="0"/>
              </a:defRPr>
            </a:lvl8pPr>
            <a:lvl9pPr marL="3927475" indent="-233363" defTabSz="933450" fontAlgn="base">
              <a:spcBef>
                <a:spcPct val="0"/>
              </a:spcBef>
              <a:spcAft>
                <a:spcPct val="0"/>
              </a:spcAft>
              <a:defRPr>
                <a:solidFill>
                  <a:schemeClr val="tx1"/>
                </a:solidFill>
                <a:latin typeface="Arial" charset="0"/>
              </a:defRPr>
            </a:lvl9pPr>
          </a:lstStyle>
          <a:p>
            <a:pPr algn="r"/>
            <a:fld id="{D1B72339-19D7-47E8-8336-5A4DF8A5B33E}" type="slidenum">
              <a:rPr lang="en-US" sz="1200"/>
              <a:pPr algn="r"/>
              <a:t>13</a:t>
            </a:fld>
            <a:endParaRPr lang="en-US" sz="1200"/>
          </a:p>
        </p:txBody>
      </p:sp>
      <p:sp>
        <p:nvSpPr>
          <p:cNvPr id="34819" name="Rectangle 2"/>
          <p:cNvSpPr>
            <a:spLocks noGrp="1" noRot="1" noChangeAspect="1" noChangeArrowheads="1" noTextEdit="1"/>
          </p:cNvSpPr>
          <p:nvPr>
            <p:ph type="sldImg"/>
          </p:nvPr>
        </p:nvSpPr>
        <p:spPr>
          <a:xfrm>
            <a:off x="1146175" y="685800"/>
            <a:ext cx="4570413" cy="3429000"/>
          </a:xfrm>
          <a:ln/>
        </p:spPr>
      </p:sp>
      <p:sp>
        <p:nvSpPr>
          <p:cNvPr id="34820" name="Rectangle 3"/>
          <p:cNvSpPr>
            <a:spLocks noGrp="1" noChangeArrowheads="1"/>
          </p:cNvSpPr>
          <p:nvPr>
            <p:ph type="body" idx="1"/>
          </p:nvPr>
        </p:nvSpPr>
        <p:spPr/>
        <p:txBody>
          <a:bodyPr lIns="91423" tIns="45711" rIns="91423" bIns="45711"/>
          <a:lstStyle/>
          <a:p>
            <a:r>
              <a:rPr lang="en-US" dirty="0"/>
              <a:t>Remember IPM looks for harborage areas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8F5038C-1B02-40F1-A52E-B6D85A759995}" type="slidenum">
              <a:rPr lang="en-US"/>
              <a:pPr/>
              <a:t>14</a:t>
            </a:fld>
            <a:endParaRPr lang="en-US"/>
          </a:p>
        </p:txBody>
      </p:sp>
      <p:sp>
        <p:nvSpPr>
          <p:cNvPr id="36866" name="Rectangle 7"/>
          <p:cNvSpPr txBox="1">
            <a:spLocks noGrp="1" noChangeArrowheads="1"/>
          </p:cNvSpPr>
          <p:nvPr/>
        </p:nvSpPr>
        <p:spPr bwMode="auto">
          <a:xfrm>
            <a:off x="3884960" y="8685396"/>
            <a:ext cx="2971490" cy="45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nchor="b"/>
          <a:lstStyle>
            <a:lvl1pPr defTabSz="933450">
              <a:defRPr>
                <a:solidFill>
                  <a:schemeClr val="tx1"/>
                </a:solidFill>
                <a:latin typeface="Arial" charset="0"/>
              </a:defRPr>
            </a:lvl1pPr>
            <a:lvl2pPr marL="757238" indent="-290513" defTabSz="933450">
              <a:defRPr>
                <a:solidFill>
                  <a:schemeClr val="tx1"/>
                </a:solidFill>
                <a:latin typeface="Arial" charset="0"/>
              </a:defRPr>
            </a:lvl2pPr>
            <a:lvl3pPr marL="1166813" indent="-233363" defTabSz="933450">
              <a:defRPr>
                <a:solidFill>
                  <a:schemeClr val="tx1"/>
                </a:solidFill>
                <a:latin typeface="Arial" charset="0"/>
              </a:defRPr>
            </a:lvl3pPr>
            <a:lvl4pPr marL="1631950" indent="-233363" defTabSz="933450">
              <a:defRPr>
                <a:solidFill>
                  <a:schemeClr val="tx1"/>
                </a:solidFill>
                <a:latin typeface="Arial" charset="0"/>
              </a:defRPr>
            </a:lvl4pPr>
            <a:lvl5pPr marL="2098675" indent="-233363" defTabSz="933450">
              <a:defRPr>
                <a:solidFill>
                  <a:schemeClr val="tx1"/>
                </a:solidFill>
                <a:latin typeface="Arial" charset="0"/>
              </a:defRPr>
            </a:lvl5pPr>
            <a:lvl6pPr marL="2555875" indent="-233363" defTabSz="933450" fontAlgn="base">
              <a:spcBef>
                <a:spcPct val="0"/>
              </a:spcBef>
              <a:spcAft>
                <a:spcPct val="0"/>
              </a:spcAft>
              <a:defRPr>
                <a:solidFill>
                  <a:schemeClr val="tx1"/>
                </a:solidFill>
                <a:latin typeface="Arial" charset="0"/>
              </a:defRPr>
            </a:lvl6pPr>
            <a:lvl7pPr marL="3013075" indent="-233363" defTabSz="933450" fontAlgn="base">
              <a:spcBef>
                <a:spcPct val="0"/>
              </a:spcBef>
              <a:spcAft>
                <a:spcPct val="0"/>
              </a:spcAft>
              <a:defRPr>
                <a:solidFill>
                  <a:schemeClr val="tx1"/>
                </a:solidFill>
                <a:latin typeface="Arial" charset="0"/>
              </a:defRPr>
            </a:lvl7pPr>
            <a:lvl8pPr marL="3470275" indent="-233363" defTabSz="933450" fontAlgn="base">
              <a:spcBef>
                <a:spcPct val="0"/>
              </a:spcBef>
              <a:spcAft>
                <a:spcPct val="0"/>
              </a:spcAft>
              <a:defRPr>
                <a:solidFill>
                  <a:schemeClr val="tx1"/>
                </a:solidFill>
                <a:latin typeface="Arial" charset="0"/>
              </a:defRPr>
            </a:lvl8pPr>
            <a:lvl9pPr marL="3927475" indent="-233363" defTabSz="933450" fontAlgn="base">
              <a:spcBef>
                <a:spcPct val="0"/>
              </a:spcBef>
              <a:spcAft>
                <a:spcPct val="0"/>
              </a:spcAft>
              <a:defRPr>
                <a:solidFill>
                  <a:schemeClr val="tx1"/>
                </a:solidFill>
                <a:latin typeface="Arial" charset="0"/>
              </a:defRPr>
            </a:lvl9pPr>
          </a:lstStyle>
          <a:p>
            <a:pPr algn="r"/>
            <a:fld id="{EEB6C4DA-D5E9-43F0-8D15-CE0744F4A9AD}" type="slidenum">
              <a:rPr lang="en-US" sz="1200"/>
              <a:pPr algn="r"/>
              <a:t>14</a:t>
            </a:fld>
            <a:endParaRPr lang="en-US" sz="1200"/>
          </a:p>
        </p:txBody>
      </p:sp>
      <p:sp>
        <p:nvSpPr>
          <p:cNvPr id="36867" name="Rectangle 2"/>
          <p:cNvSpPr>
            <a:spLocks noGrp="1" noRot="1" noChangeAspect="1" noChangeArrowheads="1" noTextEdit="1"/>
          </p:cNvSpPr>
          <p:nvPr>
            <p:ph type="sldImg"/>
          </p:nvPr>
        </p:nvSpPr>
        <p:spPr>
          <a:xfrm>
            <a:off x="1146175" y="685800"/>
            <a:ext cx="4570413" cy="3429000"/>
          </a:xfrm>
          <a:ln/>
        </p:spPr>
      </p:sp>
      <p:sp>
        <p:nvSpPr>
          <p:cNvPr id="36868" name="Rectangle 3"/>
          <p:cNvSpPr>
            <a:spLocks noGrp="1" noChangeArrowheads="1"/>
          </p:cNvSpPr>
          <p:nvPr>
            <p:ph type="body" idx="1"/>
          </p:nvPr>
        </p:nvSpPr>
        <p:spPr/>
        <p:txBody>
          <a:bodyPr lIns="91423" tIns="45711" rIns="91423" bIns="45711"/>
          <a:lstStyle/>
          <a:p>
            <a:r>
              <a:rPr lang="en-US"/>
              <a:t>If you can take away where bugs and mice like to hide, you can reduce your chance in coming in contact with them. Remember you can control the environmental you teach, cook, clean or repair everyday.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4D88E-E70E-4DD6-A5BE-F2A8277926C4}" type="slidenum">
              <a:rPr lang="en-US"/>
              <a:pPr/>
              <a:t>15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C5FDB-82DC-4D97-9F59-2B2E7510D1D6}" type="slidenum">
              <a:rPr lang="en-US"/>
              <a:pPr/>
              <a:t>16</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proper response to IPM is to inspect the problem and then look at what actions need to be taken. The hierarchy of the pest control response is to look at preventing the pest from coming back to looking at the general sanitation.  Does additional cleaning need to be taken, was old food left forgotten, how much clutter is in the classroom? </a:t>
            </a:r>
          </a:p>
          <a:p>
            <a:endParaRPr lang="en-US" dirty="0" smtClean="0"/>
          </a:p>
          <a:p>
            <a:r>
              <a:rPr lang="en-US" dirty="0" smtClean="0"/>
              <a:t>In some cases we can solve the pest problem using a physical or mechanical controls.  For some pests the use of glue boards, insect light traps or snap traps can control several pests.  In other cases, changing the timing on security lights, installing weather stripping, sealing up holes and cracks can help control pests.  </a:t>
            </a:r>
          </a:p>
          <a:p>
            <a:endParaRPr lang="en-US" dirty="0" smtClean="0"/>
          </a:p>
          <a:p>
            <a:r>
              <a:rPr lang="en-US" dirty="0" smtClean="0"/>
              <a:t>Biological controls are a way to eliminate pests using a predator to kill the pest.  For example, soil is sometimes contaminated with a fungus gnat a long term way to rid the soil of the gnat is to use a beneficial nematode to strengthen the soil to resist the gnat growth. </a:t>
            </a:r>
          </a:p>
          <a:p>
            <a:endParaRPr lang="en-US" dirty="0" smtClean="0"/>
          </a:p>
          <a:p>
            <a:r>
              <a:rPr lang="en-US" dirty="0" smtClean="0"/>
              <a:t>Finally, when everything else has been resolved pesticides are used to control the pest. In some cases, pesticides may have to be used often to control the pest. However, in most cases containerized baits, gels that are placed into crack and crevices can be used to solve today’s pest problems. </a:t>
            </a:r>
          </a:p>
          <a:p>
            <a:endParaRPr lang="en-US" dirty="0"/>
          </a:p>
        </p:txBody>
      </p:sp>
      <p:sp>
        <p:nvSpPr>
          <p:cNvPr id="4" name="Slide Number Placeholder 3"/>
          <p:cNvSpPr>
            <a:spLocks noGrp="1"/>
          </p:cNvSpPr>
          <p:nvPr>
            <p:ph type="sldNum" sz="quarter" idx="10"/>
          </p:nvPr>
        </p:nvSpPr>
        <p:spPr/>
        <p:txBody>
          <a:bodyPr/>
          <a:lstStyle/>
          <a:p>
            <a:fld id="{56AD4F56-8858-487A-A4B8-AD7AC5BA093B}" type="slidenum">
              <a:rPr lang="en-US" smtClean="0"/>
              <a:t>17</a:t>
            </a:fld>
            <a:endParaRPr lang="en-US"/>
          </a:p>
        </p:txBody>
      </p:sp>
    </p:spTree>
    <p:extLst>
      <p:ext uri="{BB962C8B-B14F-4D97-AF65-F5344CB8AC3E}">
        <p14:creationId xmlns:p14="http://schemas.microsoft.com/office/powerpoint/2010/main" val="865312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C45682-96D6-42F4-9840-1049F760F0DA}" type="slidenum">
              <a:rPr lang="en-US"/>
              <a:pPr/>
              <a:t>18</a:t>
            </a:fld>
            <a:endParaRPr lang="en-US"/>
          </a:p>
        </p:txBody>
      </p:sp>
      <p:sp>
        <p:nvSpPr>
          <p:cNvPr id="48130" name="Rectangle 2"/>
          <p:cNvSpPr>
            <a:spLocks noGrp="1" noRot="1" noChangeAspect="1" noChangeArrowheads="1" noTextEdit="1"/>
          </p:cNvSpPr>
          <p:nvPr>
            <p:ph type="sldImg"/>
          </p:nvPr>
        </p:nvSpPr>
        <p:spPr>
          <a:xfrm>
            <a:off x="1146175" y="685800"/>
            <a:ext cx="4570413" cy="3429000"/>
          </a:xfrm>
          <a:ln/>
        </p:spPr>
      </p:sp>
      <p:sp>
        <p:nvSpPr>
          <p:cNvPr id="48131" name="Rectangle 3"/>
          <p:cNvSpPr>
            <a:spLocks noGrp="1" noChangeArrowheads="1"/>
          </p:cNvSpPr>
          <p:nvPr>
            <p:ph type="body" idx="1"/>
          </p:nvPr>
        </p:nvSpPr>
        <p:spPr/>
        <p:txBody>
          <a:bodyPr/>
          <a:lstStyle/>
          <a:p>
            <a:r>
              <a:rPr lang="en-US" dirty="0"/>
              <a:t>Other pests that often plague schools are head lice, termites, spiders, bees, wasps, and much more.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432DD-E42A-4694-8E6C-EE247CEA66FA}" type="slidenum">
              <a:rPr lang="en-US"/>
              <a:pPr/>
              <a:t>19</a:t>
            </a:fld>
            <a:endParaRPr lang="en-US"/>
          </a:p>
        </p:txBody>
      </p:sp>
      <p:sp>
        <p:nvSpPr>
          <p:cNvPr id="50178" name="Rectangle 2"/>
          <p:cNvSpPr>
            <a:spLocks noGrp="1" noRot="1" noChangeAspect="1" noChangeArrowheads="1" noTextEdit="1"/>
          </p:cNvSpPr>
          <p:nvPr>
            <p:ph type="sldImg"/>
          </p:nvPr>
        </p:nvSpPr>
        <p:spPr>
          <a:xfrm>
            <a:off x="1146175" y="685800"/>
            <a:ext cx="4570413" cy="3429000"/>
          </a:xfrm>
          <a:ln/>
        </p:spPr>
      </p:sp>
      <p:sp>
        <p:nvSpPr>
          <p:cNvPr id="50179" name="Rectangle 3"/>
          <p:cNvSpPr>
            <a:spLocks noGrp="1" noChangeArrowheads="1"/>
          </p:cNvSpPr>
          <p:nvPr>
            <p:ph type="body" idx="1"/>
          </p:nvPr>
        </p:nvSpPr>
        <p:spPr/>
        <p:txBody>
          <a:bodyPr/>
          <a:lstStyle/>
          <a:p>
            <a:r>
              <a:rPr lang="en-US" dirty="0"/>
              <a:t>Other pests that often plague schools are head lice, termites, spiders, and much more. </a:t>
            </a:r>
          </a:p>
          <a:p>
            <a:endParaRPr lang="en-US" dirty="0"/>
          </a:p>
          <a:p>
            <a:r>
              <a:rPr lang="en-US" dirty="0"/>
              <a:t>Bee and wasp images – </a:t>
            </a:r>
            <a:r>
              <a:rPr lang="en-US" dirty="0" err="1"/>
              <a:t>yellowjacket</a:t>
            </a:r>
            <a:r>
              <a:rPr lang="en-US" dirty="0"/>
              <a:t> top, honey bee middle, paper wasp bottom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71B120-40DA-4158-A4FE-FAFAF88DA4FA}"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8E751-7EEC-4933-B938-F4AE9947F673}" type="slidenum">
              <a:rPr lang="en-US" smtClean="0"/>
              <a:t>22</a:t>
            </a:fld>
            <a:endParaRPr lang="en-US"/>
          </a:p>
        </p:txBody>
      </p:sp>
    </p:spTree>
    <p:extLst>
      <p:ext uri="{BB962C8B-B14F-4D97-AF65-F5344CB8AC3E}">
        <p14:creationId xmlns:p14="http://schemas.microsoft.com/office/powerpoint/2010/main" val="288949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65E55-83AF-4A22-ADB5-0D07D7D303C3}" type="slidenum">
              <a:rPr lang="en-US"/>
              <a:pPr/>
              <a:t>3</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F01ED90F-3320-4044-9D1E-BF37751473A5}" type="slidenum">
              <a:rPr lang="en-US" smtClean="0"/>
              <a:pPr/>
              <a:t>25</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804F850-CE13-440B-93BB-19CF4D58FD87}" type="slidenum">
              <a:rPr lang="en-US" smtClean="0"/>
              <a:pPr/>
              <a:t>27</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t>This picture shows bed bugs and bed bug feces along the molding and behind where posters had been hung in a heavily infested apartment.  The smears on the wall are where the residents attempted to crush the insects.  Bed bugs may be found throughout rooms where people sleep and may move from one apartment to the next via wall voids.  </a:t>
            </a:r>
          </a:p>
          <a:p>
            <a:pPr eaLnBrk="1" hangingPunct="1"/>
            <a:endParaRPr lang="en-US" smtClean="0"/>
          </a:p>
          <a:p>
            <a:pPr eaLnBrk="1" hangingPunct="1"/>
            <a:r>
              <a:rPr lang="en-US" smtClean="0"/>
              <a:t>Fecal specks, like those seen on this electrical outlet, are a good clue to the presence of these insects in an infested room. Vacuuming, encasement of mattresses, and a thorough and careful crack and crevice treatment with appropriate pesticides is needed to eliminate such infestations.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389EA-6E73-4E5C-AAB6-371CC885DC92}" type="slidenum">
              <a:rPr lang="en-US"/>
              <a:pPr/>
              <a:t>33</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42950" indent="-285750">
              <a:defRPr>
                <a:solidFill>
                  <a:schemeClr val="tx1"/>
                </a:solidFill>
                <a:latin typeface="Perpetua" pitchFamily="18" charset="0"/>
              </a:defRPr>
            </a:lvl2pPr>
            <a:lvl3pPr marL="1143000" indent="-228600">
              <a:defRPr>
                <a:solidFill>
                  <a:schemeClr val="tx1"/>
                </a:solidFill>
                <a:latin typeface="Perpetua" pitchFamily="18" charset="0"/>
              </a:defRPr>
            </a:lvl3pPr>
            <a:lvl4pPr marL="1600200" indent="-228600">
              <a:defRPr>
                <a:solidFill>
                  <a:schemeClr val="tx1"/>
                </a:solidFill>
                <a:latin typeface="Perpetua" pitchFamily="18" charset="0"/>
              </a:defRPr>
            </a:lvl4pPr>
            <a:lvl5pPr marL="2057400" indent="-228600">
              <a:defRPr>
                <a:solidFill>
                  <a:schemeClr val="tx1"/>
                </a:solidFill>
                <a:latin typeface="Perpetua" pitchFamily="18" charset="0"/>
              </a:defRPr>
            </a:lvl5pPr>
            <a:lvl6pPr marL="2514600" indent="-228600" fontAlgn="base">
              <a:spcBef>
                <a:spcPct val="0"/>
              </a:spcBef>
              <a:spcAft>
                <a:spcPct val="0"/>
              </a:spcAft>
              <a:defRPr>
                <a:solidFill>
                  <a:schemeClr val="tx1"/>
                </a:solidFill>
                <a:latin typeface="Perpetua" pitchFamily="18" charset="0"/>
              </a:defRPr>
            </a:lvl6pPr>
            <a:lvl7pPr marL="2971800" indent="-228600" fontAlgn="base">
              <a:spcBef>
                <a:spcPct val="0"/>
              </a:spcBef>
              <a:spcAft>
                <a:spcPct val="0"/>
              </a:spcAft>
              <a:defRPr>
                <a:solidFill>
                  <a:schemeClr val="tx1"/>
                </a:solidFill>
                <a:latin typeface="Perpetua" pitchFamily="18" charset="0"/>
              </a:defRPr>
            </a:lvl7pPr>
            <a:lvl8pPr marL="3429000" indent="-228600" fontAlgn="base">
              <a:spcBef>
                <a:spcPct val="0"/>
              </a:spcBef>
              <a:spcAft>
                <a:spcPct val="0"/>
              </a:spcAft>
              <a:defRPr>
                <a:solidFill>
                  <a:schemeClr val="tx1"/>
                </a:solidFill>
                <a:latin typeface="Perpetua" pitchFamily="18" charset="0"/>
              </a:defRPr>
            </a:lvl8pPr>
            <a:lvl9pPr marL="3886200" indent="-228600" fontAlgn="base">
              <a:spcBef>
                <a:spcPct val="0"/>
              </a:spcBef>
              <a:spcAft>
                <a:spcPct val="0"/>
              </a:spcAft>
              <a:defRPr>
                <a:solidFill>
                  <a:schemeClr val="tx1"/>
                </a:solidFill>
                <a:latin typeface="Perpetua" pitchFamily="18" charset="0"/>
              </a:defRPr>
            </a:lvl9pPr>
          </a:lstStyle>
          <a:p>
            <a:pPr fontAlgn="base">
              <a:spcBef>
                <a:spcPct val="0"/>
              </a:spcBef>
              <a:spcAft>
                <a:spcPct val="0"/>
              </a:spcAft>
            </a:pPr>
            <a:fld id="{4AD6A448-485B-4653-AB51-7BC6ED9993AE}" type="slidenum">
              <a:rPr lang="en-US">
                <a:latin typeface="Calibri" pitchFamily="34" charset="0"/>
              </a:rPr>
              <a:pPr fontAlgn="base">
                <a:spcBef>
                  <a:spcPct val="0"/>
                </a:spcBef>
                <a:spcAft>
                  <a:spcPct val="0"/>
                </a:spcAft>
              </a:pPr>
              <a:t>35</a:t>
            </a:fld>
            <a:endParaRPr 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217B3-8445-465F-95B7-10F60B82CBD6}" type="slidenum">
              <a:rPr lang="en-US"/>
              <a:pPr/>
              <a:t>4</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C0815-76DF-4A28-9C09-C9C321FDD0D7}" type="slidenum">
              <a:rPr lang="en-US"/>
              <a:pPr/>
              <a:t>5</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464D54A-C3A1-47DD-A273-139A0831B338}" type="slidenum">
              <a:rPr lang="en-US"/>
              <a:pPr/>
              <a:t>6</a:t>
            </a:fld>
            <a:endParaRPr lang="en-US"/>
          </a:p>
        </p:txBody>
      </p:sp>
      <p:sp>
        <p:nvSpPr>
          <p:cNvPr id="112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744E07D5-0125-4104-A093-EDA618B60F78}" type="slidenum">
              <a:rPr lang="en-US" sz="1200"/>
              <a:pPr algn="r"/>
              <a:t>6</a:t>
            </a:fld>
            <a:endParaRPr 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93A1DB3-9FB9-498B-AACC-C95FDF0776F2}" type="slidenum">
              <a:rPr lang="en-US"/>
              <a:pPr/>
              <a:t>8</a:t>
            </a:fld>
            <a:endParaRPr lang="en-US"/>
          </a:p>
        </p:txBody>
      </p:sp>
      <p:sp>
        <p:nvSpPr>
          <p:cNvPr id="20482" name="Rectangle 7"/>
          <p:cNvSpPr txBox="1">
            <a:spLocks noGrp="1" noChangeArrowheads="1"/>
          </p:cNvSpPr>
          <p:nvPr/>
        </p:nvSpPr>
        <p:spPr bwMode="auto">
          <a:xfrm>
            <a:off x="3884960" y="8685396"/>
            <a:ext cx="2971490" cy="45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nchor="b"/>
          <a:lstStyle>
            <a:lvl1pPr defTabSz="933450">
              <a:defRPr>
                <a:solidFill>
                  <a:schemeClr val="tx1"/>
                </a:solidFill>
                <a:latin typeface="Arial" charset="0"/>
              </a:defRPr>
            </a:lvl1pPr>
            <a:lvl2pPr marL="757238" indent="-290513" defTabSz="933450">
              <a:defRPr>
                <a:solidFill>
                  <a:schemeClr val="tx1"/>
                </a:solidFill>
                <a:latin typeface="Arial" charset="0"/>
              </a:defRPr>
            </a:lvl2pPr>
            <a:lvl3pPr marL="1166813" indent="-233363" defTabSz="933450">
              <a:defRPr>
                <a:solidFill>
                  <a:schemeClr val="tx1"/>
                </a:solidFill>
                <a:latin typeface="Arial" charset="0"/>
              </a:defRPr>
            </a:lvl3pPr>
            <a:lvl4pPr marL="1631950" indent="-233363" defTabSz="933450">
              <a:defRPr>
                <a:solidFill>
                  <a:schemeClr val="tx1"/>
                </a:solidFill>
                <a:latin typeface="Arial" charset="0"/>
              </a:defRPr>
            </a:lvl4pPr>
            <a:lvl5pPr marL="2098675" indent="-233363" defTabSz="933450">
              <a:defRPr>
                <a:solidFill>
                  <a:schemeClr val="tx1"/>
                </a:solidFill>
                <a:latin typeface="Arial" charset="0"/>
              </a:defRPr>
            </a:lvl5pPr>
            <a:lvl6pPr marL="2555875" indent="-233363" defTabSz="933450" fontAlgn="base">
              <a:spcBef>
                <a:spcPct val="0"/>
              </a:spcBef>
              <a:spcAft>
                <a:spcPct val="0"/>
              </a:spcAft>
              <a:defRPr>
                <a:solidFill>
                  <a:schemeClr val="tx1"/>
                </a:solidFill>
                <a:latin typeface="Arial" charset="0"/>
              </a:defRPr>
            </a:lvl6pPr>
            <a:lvl7pPr marL="3013075" indent="-233363" defTabSz="933450" fontAlgn="base">
              <a:spcBef>
                <a:spcPct val="0"/>
              </a:spcBef>
              <a:spcAft>
                <a:spcPct val="0"/>
              </a:spcAft>
              <a:defRPr>
                <a:solidFill>
                  <a:schemeClr val="tx1"/>
                </a:solidFill>
                <a:latin typeface="Arial" charset="0"/>
              </a:defRPr>
            </a:lvl7pPr>
            <a:lvl8pPr marL="3470275" indent="-233363" defTabSz="933450" fontAlgn="base">
              <a:spcBef>
                <a:spcPct val="0"/>
              </a:spcBef>
              <a:spcAft>
                <a:spcPct val="0"/>
              </a:spcAft>
              <a:defRPr>
                <a:solidFill>
                  <a:schemeClr val="tx1"/>
                </a:solidFill>
                <a:latin typeface="Arial" charset="0"/>
              </a:defRPr>
            </a:lvl8pPr>
            <a:lvl9pPr marL="3927475" indent="-233363" defTabSz="933450" fontAlgn="base">
              <a:spcBef>
                <a:spcPct val="0"/>
              </a:spcBef>
              <a:spcAft>
                <a:spcPct val="0"/>
              </a:spcAft>
              <a:defRPr>
                <a:solidFill>
                  <a:schemeClr val="tx1"/>
                </a:solidFill>
                <a:latin typeface="Arial" charset="0"/>
              </a:defRPr>
            </a:lvl9pPr>
          </a:lstStyle>
          <a:p>
            <a:pPr algn="r"/>
            <a:fld id="{2CC9B4A2-C3D8-47C8-A49C-A01B05AD6DBE}" type="slidenum">
              <a:rPr lang="en-US" sz="1200"/>
              <a:pPr algn="r"/>
              <a:t>8</a:t>
            </a:fld>
            <a:endParaRPr lang="en-US" sz="1200"/>
          </a:p>
        </p:txBody>
      </p:sp>
      <p:sp>
        <p:nvSpPr>
          <p:cNvPr id="20483" name="Rectangle 2"/>
          <p:cNvSpPr>
            <a:spLocks noGrp="1" noRot="1" noChangeAspect="1" noChangeArrowheads="1" noTextEdit="1"/>
          </p:cNvSpPr>
          <p:nvPr>
            <p:ph type="sldImg"/>
          </p:nvPr>
        </p:nvSpPr>
        <p:spPr>
          <a:xfrm>
            <a:off x="1146175" y="685800"/>
            <a:ext cx="4570413" cy="3429000"/>
          </a:xfrm>
          <a:ln/>
        </p:spPr>
      </p:sp>
      <p:sp>
        <p:nvSpPr>
          <p:cNvPr id="20484" name="Rectangle 3"/>
          <p:cNvSpPr>
            <a:spLocks noGrp="1" noChangeArrowheads="1"/>
          </p:cNvSpPr>
          <p:nvPr>
            <p:ph type="body" idx="1"/>
          </p:nvPr>
        </p:nvSpPr>
        <p:spPr/>
        <p:txBody>
          <a:bodyPr lIns="91423" tIns="45711" rIns="91423" bIns="45711"/>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B26E5-DB55-4E1E-A94D-B83D625C1436}" type="slidenum">
              <a:rPr lang="en-US"/>
              <a:pPr/>
              <a:t>9</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6B7FB-7D59-437B-AD14-F8C07481F3E3}" type="slidenum">
              <a:rPr lang="en-US"/>
              <a:pPr/>
              <a:t>10</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t>A policy statement for school pest management should state the intent of the school administration to implement an IPM program. It should briefly provide guidance on what specifically is expected--the incorporation of existing services into an IPM program and the education and involvement of students, staff, and pest manager.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0BE6D-7945-41C6-BF0C-4F355CA0B384}" type="slidenum">
              <a:rPr lang="en-US"/>
              <a:pPr/>
              <a:t>11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a:t>It's important to remember that no matter who you are in the district you have a vital role in the IPM program. Teachers remember students can bring pests in from home, alert your coordinator to this potential pest problem.  We all need food to survive; however, cockroaches and ants only need crumbs so that candy bar or cookie you just ate and dribbled on the ground, just became dinner for the next bug. </a:t>
            </a:r>
          </a:p>
          <a:p>
            <a:endParaRPr lang="en-US" dirty="0"/>
          </a:p>
          <a:p>
            <a:r>
              <a:rPr lang="en-US" dirty="0"/>
              <a:t>Clutter is the best friend to roaches and mice, if you can’t see the walls of your classroom, think about what clutter you can eliminate. Can you store your supplies in a large locking container?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4/12/2011</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4/12/2011</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4/12/2011</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t>4/12/2011</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4/12/2011</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t>4/12/2011</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4/12/2011</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4/12/2011</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4/12/2011</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4/12/2011</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4/12/2011</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4/12/2011</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lickr.com/photos/yourdon/"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8" Type="http://schemas.openxmlformats.org/officeDocument/2006/relationships/hyperlink" Target="http://www.ipminstitute.org/" TargetMode="External"/><Relationship Id="rId3" Type="http://schemas.openxmlformats.org/officeDocument/2006/relationships/hyperlink" Target="http://schoolipm.tamu.edu/" TargetMode="External"/><Relationship Id="rId7" Type="http://schemas.openxmlformats.org/officeDocument/2006/relationships/hyperlink" Target="http://www.ipmcenter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cfpub.epa.gov/schools/index.cfm" TargetMode="External"/><Relationship Id="rId5" Type="http://schemas.openxmlformats.org/officeDocument/2006/relationships/hyperlink" Target="http://schoolipm.ifas.ufl.edu/" TargetMode="External"/><Relationship Id="rId4" Type="http://schemas.openxmlformats.org/officeDocument/2006/relationships/hyperlink" Target="http://citybugs.tamu.edu/"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mailto:m-merchant@tamu.edu" TargetMode="External"/><Relationship Id="rId3" Type="http://schemas.openxmlformats.org/officeDocument/2006/relationships/hyperlink" Target="http://www.swcpeh.org/" TargetMode="External"/><Relationship Id="rId7" Type="http://schemas.openxmlformats.org/officeDocument/2006/relationships/hyperlink" Target="http://facebook.com/SchoolIPMTexas" TargetMode="External"/><Relationship Id="rId2" Type="http://schemas.openxmlformats.org/officeDocument/2006/relationships/hyperlink" Target="mailto:shannon.cox@uthct.edu" TargetMode="External"/><Relationship Id="rId1" Type="http://schemas.openxmlformats.org/officeDocument/2006/relationships/slideLayout" Target="../slideLayouts/slideLayout4.xml"/><Relationship Id="rId6" Type="http://schemas.openxmlformats.org/officeDocument/2006/relationships/hyperlink" Target="mailto:ja-hurley@tamu.edu" TargetMode="External"/><Relationship Id="rId5" Type="http://schemas.openxmlformats.org/officeDocument/2006/relationships/hyperlink" Target="http://www.cehi.org/" TargetMode="External"/><Relationship Id="rId4" Type="http://schemas.openxmlformats.org/officeDocument/2006/relationships/hyperlink" Target="mailto:janie.fields@cehi.org" TargetMode="External"/><Relationship Id="rId9" Type="http://schemas.openxmlformats.org/officeDocument/2006/relationships/hyperlink" Target="http://citybugs.tamu.ed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monique.mills@uthct.edu" TargetMode="External"/><Relationship Id="rId7" Type="http://schemas.openxmlformats.org/officeDocument/2006/relationships/hyperlink" Target="https://sas.elluminate.com/mr.jnlp?suid=M.643CA475977D25AEE8E6DC7AE14C1F&amp;sid=2009292"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www.nationalhealthyschoolsday.org/" TargetMode="External"/><Relationship Id="rId5" Type="http://schemas.openxmlformats.org/officeDocument/2006/relationships/hyperlink" Target="http://www.healthyschools.org/" TargetMode="External"/><Relationship Id="rId4" Type="http://schemas.openxmlformats.org/officeDocument/2006/relationships/hyperlink" Target="http://www.uthct.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effectLst/>
              </a:rPr>
              <a:t>Integrated Pest </a:t>
            </a:r>
            <a:r>
              <a:rPr lang="en-US" sz="4000" dirty="0" smtClean="0">
                <a:effectLst/>
              </a:rPr>
              <a:t>Management (IPM) </a:t>
            </a:r>
            <a:r>
              <a:rPr lang="en-US" sz="4000" dirty="0">
                <a:effectLst/>
              </a:rPr>
              <a:t>in the School Setting: Strategies for Protecting Children from Exposure</a:t>
            </a:r>
            <a:endParaRPr lang="en-US" sz="4000" dirty="0"/>
          </a:p>
        </p:txBody>
      </p:sp>
      <p:sp>
        <p:nvSpPr>
          <p:cNvPr id="3" name="Subtitle 2"/>
          <p:cNvSpPr>
            <a:spLocks noGrp="1"/>
          </p:cNvSpPr>
          <p:nvPr>
            <p:ph type="subTitle" idx="1"/>
          </p:nvPr>
        </p:nvSpPr>
        <p:spPr>
          <a:xfrm>
            <a:off x="609600" y="4953000"/>
            <a:ext cx="8077200" cy="1219200"/>
          </a:xfrm>
        </p:spPr>
        <p:txBody>
          <a:bodyPr/>
          <a:lstStyle/>
          <a:p>
            <a:r>
              <a:rPr lang="en-US" dirty="0" smtClean="0"/>
              <a:t>Janet Hurley, MPA  and Mike Merchant, PhD</a:t>
            </a:r>
          </a:p>
          <a:p>
            <a:r>
              <a:rPr lang="en-US" dirty="0" smtClean="0"/>
              <a:t>Texas AgriLife Extension Service School IPM Program</a:t>
            </a:r>
            <a:endParaRPr lang="en-US" dirty="0"/>
          </a:p>
        </p:txBody>
      </p:sp>
    </p:spTree>
    <p:extLst>
      <p:ext uri="{BB962C8B-B14F-4D97-AF65-F5344CB8AC3E}">
        <p14:creationId xmlns:p14="http://schemas.microsoft.com/office/powerpoint/2010/main" val="2514461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IPM Policy Statement</a:t>
            </a:r>
          </a:p>
        </p:txBody>
      </p:sp>
      <p:sp>
        <p:nvSpPr>
          <p:cNvPr id="25603" name="Rectangle 3"/>
          <p:cNvSpPr>
            <a:spLocks noGrp="1" noChangeArrowheads="1"/>
          </p:cNvSpPr>
          <p:nvPr>
            <p:ph type="body" idx="1"/>
          </p:nvPr>
        </p:nvSpPr>
        <p:spPr>
          <a:xfrm>
            <a:off x="457200" y="1600200"/>
            <a:ext cx="8229600" cy="4876800"/>
          </a:xfrm>
        </p:spPr>
        <p:txBody>
          <a:bodyPr>
            <a:normAutofit lnSpcReduction="10000"/>
          </a:bodyPr>
          <a:lstStyle/>
          <a:p>
            <a:pPr>
              <a:lnSpc>
                <a:spcPct val="90000"/>
              </a:lnSpc>
            </a:pPr>
            <a:r>
              <a:rPr lang="en-US" dirty="0"/>
              <a:t>Should detail the districts intent towards IPM and what guidelines they will follow.</a:t>
            </a:r>
          </a:p>
          <a:p>
            <a:pPr>
              <a:lnSpc>
                <a:spcPct val="90000"/>
              </a:lnSpc>
            </a:pPr>
            <a:r>
              <a:rPr lang="en-US" dirty="0"/>
              <a:t>Should have statements about monitoring, inspections, establishing thresholds, who can apply pesticides, how problems should be reported, and who should be educated about the program. </a:t>
            </a:r>
          </a:p>
          <a:p>
            <a:pPr>
              <a:lnSpc>
                <a:spcPct val="90000"/>
              </a:lnSpc>
            </a:pPr>
            <a:r>
              <a:rPr lang="en-US" dirty="0"/>
              <a:t>Should be adopted by the School Board to set a standard for the </a:t>
            </a:r>
            <a:r>
              <a:rPr lang="en-US" dirty="0" smtClean="0"/>
              <a:t>district</a:t>
            </a:r>
          </a:p>
          <a:p>
            <a:r>
              <a:rPr lang="en-US" dirty="0" smtClean="0"/>
              <a:t>Additional areas for IPM to be successful</a:t>
            </a:r>
            <a:endParaRPr lang="en-US" dirty="0"/>
          </a:p>
          <a:p>
            <a:pPr lvl="1"/>
            <a:r>
              <a:rPr lang="en-US" dirty="0"/>
              <a:t>Work with the pest management professional to draft pest management plans.</a:t>
            </a:r>
          </a:p>
          <a:p>
            <a:pPr lvl="1"/>
            <a:r>
              <a:rPr lang="en-US" dirty="0"/>
              <a:t>Adopt an IPM (IAQ) committee to meet periodically to discuss environmental issues for the district. </a:t>
            </a:r>
          </a:p>
          <a:p>
            <a:pPr lvl="1"/>
            <a:r>
              <a:rPr lang="en-US" dirty="0"/>
              <a:t>Educate teachers, custodians, food service, maintenance and grounds workers about their role in IPM. </a:t>
            </a:r>
          </a:p>
          <a:p>
            <a:pPr>
              <a:lnSpc>
                <a:spcPct val="90000"/>
              </a:lnSpc>
            </a:pPr>
            <a:endParaRPr lang="en-US" dirty="0"/>
          </a:p>
        </p:txBody>
      </p:sp>
    </p:spTree>
    <p:extLst>
      <p:ext uri="{BB962C8B-B14F-4D97-AF65-F5344CB8AC3E}">
        <p14:creationId xmlns:p14="http://schemas.microsoft.com/office/powerpoint/2010/main" val="586434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Employee Involvement </a:t>
            </a:r>
          </a:p>
        </p:txBody>
      </p:sp>
      <p:sp>
        <p:nvSpPr>
          <p:cNvPr id="29699" name="Rectangle 3"/>
          <p:cNvSpPr>
            <a:spLocks noGrp="1" noChangeArrowheads="1"/>
          </p:cNvSpPr>
          <p:nvPr>
            <p:ph type="body" idx="1"/>
          </p:nvPr>
        </p:nvSpPr>
        <p:spPr>
          <a:xfrm>
            <a:off x="152400" y="2057400"/>
            <a:ext cx="4114800" cy="4343400"/>
          </a:xfrm>
        </p:spPr>
        <p:txBody>
          <a:bodyPr/>
          <a:lstStyle/>
          <a:p>
            <a:pPr>
              <a:lnSpc>
                <a:spcPct val="90000"/>
              </a:lnSpc>
            </a:pPr>
            <a:r>
              <a:rPr lang="en-US" dirty="0"/>
              <a:t>Remember IPM is </a:t>
            </a:r>
            <a:r>
              <a:rPr lang="en-US" dirty="0" smtClean="0"/>
              <a:t>everyone’s </a:t>
            </a:r>
            <a:r>
              <a:rPr lang="en-US" dirty="0"/>
              <a:t>Job! </a:t>
            </a:r>
          </a:p>
          <a:p>
            <a:pPr>
              <a:lnSpc>
                <a:spcPct val="90000"/>
              </a:lnSpc>
            </a:pPr>
            <a:r>
              <a:rPr lang="en-US" dirty="0"/>
              <a:t>Everyone has a role to play when it comes to IPM</a:t>
            </a:r>
          </a:p>
          <a:p>
            <a:pPr lvl="1">
              <a:lnSpc>
                <a:spcPct val="90000"/>
              </a:lnSpc>
            </a:pPr>
            <a:r>
              <a:rPr lang="en-US" dirty="0"/>
              <a:t>Report broken doors, leaky faucets, cracked windows.</a:t>
            </a:r>
          </a:p>
          <a:p>
            <a:pPr lvl="1">
              <a:lnSpc>
                <a:spcPct val="90000"/>
              </a:lnSpc>
            </a:pPr>
            <a:r>
              <a:rPr lang="en-US" dirty="0"/>
              <a:t>Pick up clutter in your room</a:t>
            </a:r>
          </a:p>
          <a:p>
            <a:pPr lvl="1">
              <a:lnSpc>
                <a:spcPct val="90000"/>
              </a:lnSpc>
            </a:pPr>
            <a:r>
              <a:rPr lang="en-US" dirty="0"/>
              <a:t>Don’t leave food, crumbs, candy and other items around.</a:t>
            </a:r>
          </a:p>
          <a:p>
            <a:pPr lvl="1">
              <a:lnSpc>
                <a:spcPct val="90000"/>
              </a:lnSpc>
            </a:pPr>
            <a:r>
              <a:rPr lang="en-US" dirty="0"/>
              <a:t>Store food items in locking plastic </a:t>
            </a:r>
            <a:r>
              <a:rPr lang="en-US" dirty="0" smtClean="0"/>
              <a:t>containers</a:t>
            </a:r>
          </a:p>
          <a:p>
            <a:pPr lvl="1">
              <a:lnSpc>
                <a:spcPct val="90000"/>
              </a:lnSpc>
            </a:pPr>
            <a:r>
              <a:rPr lang="en-US" dirty="0" smtClean="0"/>
              <a:t>Report food and drink spillages when they occur.</a:t>
            </a:r>
            <a:endParaRPr lang="en-US" dirty="0"/>
          </a:p>
          <a:p>
            <a:pPr lvl="1">
              <a:lnSpc>
                <a:spcPct val="90000"/>
              </a:lnSpc>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057400"/>
            <a:ext cx="4488873" cy="3962400"/>
          </a:xfrm>
          <a:prstGeom prst="rect">
            <a:avLst/>
          </a:prstGeom>
        </p:spPr>
      </p:pic>
    </p:spTree>
    <p:extLst>
      <p:ext uri="{BB962C8B-B14F-4D97-AF65-F5344CB8AC3E}">
        <p14:creationId xmlns:p14="http://schemas.microsoft.com/office/powerpoint/2010/main" val="3459879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Inspections </a:t>
            </a:r>
          </a:p>
        </p:txBody>
      </p:sp>
      <p:sp>
        <p:nvSpPr>
          <p:cNvPr id="31747" name="Rectangle 3"/>
          <p:cNvSpPr>
            <a:spLocks noGrp="1" noChangeArrowheads="1"/>
          </p:cNvSpPr>
          <p:nvPr>
            <p:ph type="body" idx="1"/>
          </p:nvPr>
        </p:nvSpPr>
        <p:spPr>
          <a:xfrm>
            <a:off x="457200" y="1600200"/>
            <a:ext cx="8229600" cy="4876800"/>
          </a:xfrm>
        </p:spPr>
        <p:txBody>
          <a:bodyPr>
            <a:normAutofit/>
          </a:bodyPr>
          <a:lstStyle/>
          <a:p>
            <a:pPr>
              <a:lnSpc>
                <a:spcPct val="90000"/>
              </a:lnSpc>
            </a:pPr>
            <a:r>
              <a:rPr lang="en-US" sz="2800" dirty="0"/>
              <a:t>Simple</a:t>
            </a:r>
          </a:p>
          <a:p>
            <a:pPr lvl="1">
              <a:lnSpc>
                <a:spcPct val="90000"/>
              </a:lnSpc>
            </a:pPr>
            <a:r>
              <a:rPr lang="en-US" sz="2400" dirty="0"/>
              <a:t>These types of inspections are often conducted by the pest control company or licensed pesticide applicator</a:t>
            </a:r>
          </a:p>
          <a:p>
            <a:pPr lvl="2">
              <a:lnSpc>
                <a:spcPct val="90000"/>
              </a:lnSpc>
            </a:pPr>
            <a:r>
              <a:rPr lang="en-US" sz="2000" dirty="0"/>
              <a:t>Done on a monthly basis</a:t>
            </a:r>
          </a:p>
          <a:p>
            <a:pPr>
              <a:lnSpc>
                <a:spcPct val="90000"/>
              </a:lnSpc>
            </a:pPr>
            <a:r>
              <a:rPr lang="en-US" sz="2800" dirty="0"/>
              <a:t>Intense </a:t>
            </a:r>
          </a:p>
          <a:p>
            <a:pPr lvl="1">
              <a:lnSpc>
                <a:spcPct val="90000"/>
              </a:lnSpc>
            </a:pPr>
            <a:r>
              <a:rPr lang="en-US" sz="2400" dirty="0"/>
              <a:t>Reviews the entire building integrity looking for pest entry ways or hiding places</a:t>
            </a:r>
          </a:p>
          <a:p>
            <a:pPr lvl="2">
              <a:lnSpc>
                <a:spcPct val="90000"/>
              </a:lnSpc>
            </a:pPr>
            <a:r>
              <a:rPr lang="en-US" sz="2000" dirty="0"/>
              <a:t>Done annually or every other year based on age</a:t>
            </a:r>
          </a:p>
          <a:p>
            <a:pPr>
              <a:lnSpc>
                <a:spcPct val="90000"/>
              </a:lnSpc>
            </a:pPr>
            <a:r>
              <a:rPr lang="en-US" sz="2800" dirty="0"/>
              <a:t>New issue </a:t>
            </a:r>
          </a:p>
          <a:p>
            <a:pPr lvl="1">
              <a:lnSpc>
                <a:spcPct val="90000"/>
              </a:lnSpc>
            </a:pPr>
            <a:r>
              <a:rPr lang="en-US" sz="2400" dirty="0"/>
              <a:t>Complaint comes in to a non-monitored </a:t>
            </a:r>
            <a:r>
              <a:rPr lang="en-US" sz="2400" dirty="0" smtClean="0"/>
              <a:t>area</a:t>
            </a:r>
          </a:p>
          <a:p>
            <a:pPr lvl="1">
              <a:lnSpc>
                <a:spcPct val="90000"/>
              </a:lnSpc>
            </a:pPr>
            <a:r>
              <a:rPr lang="en-US" sz="2400" dirty="0" smtClean="0"/>
              <a:t>Critical for public health pests </a:t>
            </a:r>
            <a:endParaRPr lang="en-US" sz="2400" dirty="0"/>
          </a:p>
        </p:txBody>
      </p:sp>
    </p:spTree>
    <p:extLst>
      <p:ext uri="{BB962C8B-B14F-4D97-AF65-F5344CB8AC3E}">
        <p14:creationId xmlns:p14="http://schemas.microsoft.com/office/powerpoint/2010/main" val="2486339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12"/>
          <p:cNvGraphicFramePr>
            <a:graphicFrameLocks noChangeAspect="1"/>
          </p:cNvGraphicFramePr>
          <p:nvPr/>
        </p:nvGraphicFramePr>
        <p:xfrm>
          <a:off x="4114800" y="1676400"/>
          <a:ext cx="4572000" cy="4114800"/>
        </p:xfrm>
        <a:graphic>
          <a:graphicData uri="http://schemas.openxmlformats.org/presentationml/2006/ole">
            <mc:AlternateContent xmlns:mc="http://schemas.openxmlformats.org/markup-compatibility/2006">
              <mc:Choice xmlns:v="urn:schemas-microsoft-com:vml" Requires="v">
                <p:oleObj spid="_x0000_s1031" name="Image" r:id="rId4" imgW="10165902" imgH="7624426" progId="Photoshop.Image.5">
                  <p:embed/>
                </p:oleObj>
              </mc:Choice>
              <mc:Fallback>
                <p:oleObj name="Image" r:id="rId4" imgW="10165902" imgH="762442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0345" t="3334"/>
                      <a:stretch>
                        <a:fillRect/>
                      </a:stretch>
                    </p:blipFill>
                    <p:spPr bwMode="auto">
                      <a:xfrm>
                        <a:off x="4114800" y="1676400"/>
                        <a:ext cx="457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Rectangle 2"/>
          <p:cNvSpPr>
            <a:spLocks noGrp="1" noChangeArrowheads="1"/>
          </p:cNvSpPr>
          <p:nvPr>
            <p:ph type="title" idx="4294967295"/>
          </p:nvPr>
        </p:nvSpPr>
        <p:spPr/>
        <p:txBody>
          <a:bodyPr/>
          <a:lstStyle/>
          <a:p>
            <a:r>
              <a:rPr lang="en-US"/>
              <a:t>What is an IPM inspection?</a:t>
            </a:r>
          </a:p>
        </p:txBody>
      </p:sp>
      <p:sp>
        <p:nvSpPr>
          <p:cNvPr id="37891" name="Rectangle 3"/>
          <p:cNvSpPr>
            <a:spLocks noGrp="1" noChangeArrowheads="1"/>
          </p:cNvSpPr>
          <p:nvPr>
            <p:ph type="body" sz="half" idx="4294967295"/>
          </p:nvPr>
        </p:nvSpPr>
        <p:spPr>
          <a:xfrm>
            <a:off x="457200" y="1600200"/>
            <a:ext cx="3657600" cy="4525963"/>
          </a:xfrm>
        </p:spPr>
        <p:txBody>
          <a:bodyPr/>
          <a:lstStyle/>
          <a:p>
            <a:r>
              <a:rPr lang="en-US" sz="2600" dirty="0"/>
              <a:t>Goes beyond sanitation</a:t>
            </a:r>
          </a:p>
          <a:p>
            <a:r>
              <a:rPr lang="en-US" sz="2600" dirty="0"/>
              <a:t>Looks for critical things pests need</a:t>
            </a:r>
          </a:p>
          <a:p>
            <a:pPr lvl="1"/>
            <a:r>
              <a:rPr lang="en-US" sz="2600" dirty="0"/>
              <a:t>food</a:t>
            </a:r>
          </a:p>
          <a:p>
            <a:pPr lvl="1"/>
            <a:r>
              <a:rPr lang="en-US" sz="2600" dirty="0"/>
              <a:t>water</a:t>
            </a:r>
          </a:p>
          <a:p>
            <a:pPr lvl="1"/>
            <a:r>
              <a:rPr lang="en-US" sz="2600" dirty="0"/>
              <a:t>temperature</a:t>
            </a:r>
          </a:p>
          <a:p>
            <a:pPr lvl="1"/>
            <a:r>
              <a:rPr lang="en-US" sz="2600" dirty="0"/>
              <a:t>harborage</a:t>
            </a:r>
          </a:p>
          <a:p>
            <a:pPr lvl="1"/>
            <a:endParaRPr lang="en-US" sz="2600" dirty="0"/>
          </a:p>
        </p:txBody>
      </p:sp>
      <p:grpSp>
        <p:nvGrpSpPr>
          <p:cNvPr id="2" name="Group 9"/>
          <p:cNvGrpSpPr>
            <a:grpSpLocks/>
          </p:cNvGrpSpPr>
          <p:nvPr/>
        </p:nvGrpSpPr>
        <p:grpSpPr bwMode="auto">
          <a:xfrm>
            <a:off x="4038600" y="1676400"/>
            <a:ext cx="4591050" cy="4710113"/>
            <a:chOff x="2592" y="1056"/>
            <a:chExt cx="2892" cy="2967"/>
          </a:xfrm>
        </p:grpSpPr>
        <p:pic>
          <p:nvPicPr>
            <p:cNvPr id="33798" name="Picture 7" descr="Pest Triang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 y="1056"/>
              <a:ext cx="2880" cy="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8"/>
            <p:cNvSpPr txBox="1">
              <a:spLocks noChangeArrowheads="1"/>
            </p:cNvSpPr>
            <p:nvPr/>
          </p:nvSpPr>
          <p:spPr bwMode="auto">
            <a:xfrm>
              <a:off x="3696" y="3696"/>
              <a:ext cx="17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800" b="0"/>
                <a:t>The pest triangle</a:t>
              </a:r>
            </a:p>
          </p:txBody>
        </p:sp>
      </p:grpSp>
    </p:spTree>
    <p:extLst>
      <p:ext uri="{BB962C8B-B14F-4D97-AF65-F5344CB8AC3E}">
        <p14:creationId xmlns:p14="http://schemas.microsoft.com/office/powerpoint/2010/main" val="3292729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idx="4294967295"/>
          </p:nvPr>
        </p:nvSpPr>
        <p:spPr>
          <a:xfrm>
            <a:off x="228600" y="304800"/>
            <a:ext cx="8686800" cy="1295400"/>
          </a:xfrm>
        </p:spPr>
        <p:txBody>
          <a:bodyPr/>
          <a:lstStyle/>
          <a:p>
            <a:r>
              <a:rPr lang="en-US" dirty="0"/>
              <a:t>What is an IPM inspection?</a:t>
            </a:r>
          </a:p>
        </p:txBody>
      </p:sp>
      <p:sp>
        <p:nvSpPr>
          <p:cNvPr id="95242" name="Rectangle 10"/>
          <p:cNvSpPr>
            <a:spLocks noGrp="1" noChangeArrowheads="1"/>
          </p:cNvSpPr>
          <p:nvPr>
            <p:ph type="body" idx="4294967295"/>
          </p:nvPr>
        </p:nvSpPr>
        <p:spPr>
          <a:xfrm>
            <a:off x="457200" y="1600200"/>
            <a:ext cx="3352800" cy="4525963"/>
          </a:xfrm>
        </p:spPr>
        <p:txBody>
          <a:bodyPr/>
          <a:lstStyle/>
          <a:p>
            <a:r>
              <a:rPr lang="en-US" sz="3000" dirty="0"/>
              <a:t>Reduce a “requisite” - reduce a </a:t>
            </a:r>
            <a:r>
              <a:rPr lang="en-US" sz="3000" dirty="0" smtClean="0"/>
              <a:t>pest</a:t>
            </a:r>
          </a:p>
          <a:p>
            <a:r>
              <a:rPr lang="en-US" sz="3000" dirty="0" smtClean="0"/>
              <a:t>Sanitation, not pesticides will control pests </a:t>
            </a:r>
            <a:endParaRPr lang="en-US" dirty="0"/>
          </a:p>
        </p:txBody>
      </p:sp>
      <p:grpSp>
        <p:nvGrpSpPr>
          <p:cNvPr id="35844" name="Group 5"/>
          <p:cNvGrpSpPr>
            <a:grpSpLocks/>
          </p:cNvGrpSpPr>
          <p:nvPr/>
        </p:nvGrpSpPr>
        <p:grpSpPr bwMode="auto">
          <a:xfrm>
            <a:off x="4114800" y="1676400"/>
            <a:ext cx="4583113" cy="4729163"/>
            <a:chOff x="2592" y="1056"/>
            <a:chExt cx="2899" cy="2965"/>
          </a:xfrm>
        </p:grpSpPr>
        <p:pic>
          <p:nvPicPr>
            <p:cNvPr id="35845" name="Picture 6" descr="Pest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056"/>
              <a:ext cx="2880" cy="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7"/>
            <p:cNvSpPr txBox="1">
              <a:spLocks noChangeArrowheads="1"/>
            </p:cNvSpPr>
            <p:nvPr/>
          </p:nvSpPr>
          <p:spPr bwMode="auto">
            <a:xfrm>
              <a:off x="3696" y="3696"/>
              <a:ext cx="179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800" b="0"/>
                <a:t>The pest triangle</a:t>
              </a:r>
            </a:p>
          </p:txBody>
        </p:sp>
      </p:grpSp>
      <p:sp>
        <p:nvSpPr>
          <p:cNvPr id="35847" name="Freeform 9"/>
          <p:cNvSpPr>
            <a:spLocks/>
          </p:cNvSpPr>
          <p:nvPr/>
        </p:nvSpPr>
        <p:spPr bwMode="auto">
          <a:xfrm rot="896917">
            <a:off x="5562600" y="4648200"/>
            <a:ext cx="1452563" cy="1443038"/>
          </a:xfrm>
          <a:custGeom>
            <a:avLst/>
            <a:gdLst>
              <a:gd name="T0" fmla="*/ 95 w 915"/>
              <a:gd name="T1" fmla="*/ 759 h 909"/>
              <a:gd name="T2" fmla="*/ 351 w 915"/>
              <a:gd name="T3" fmla="*/ 909 h 909"/>
              <a:gd name="T4" fmla="*/ 509 w 915"/>
              <a:gd name="T5" fmla="*/ 624 h 909"/>
              <a:gd name="T6" fmla="*/ 786 w 915"/>
              <a:gd name="T7" fmla="*/ 793 h 909"/>
              <a:gd name="T8" fmla="*/ 915 w 915"/>
              <a:gd name="T9" fmla="*/ 597 h 909"/>
              <a:gd name="T10" fmla="*/ 597 w 915"/>
              <a:gd name="T11" fmla="*/ 421 h 909"/>
              <a:gd name="T12" fmla="*/ 773 w 915"/>
              <a:gd name="T13" fmla="*/ 122 h 909"/>
              <a:gd name="T14" fmla="*/ 570 w 915"/>
              <a:gd name="T15" fmla="*/ 0 h 909"/>
              <a:gd name="T16" fmla="*/ 399 w 915"/>
              <a:gd name="T17" fmla="*/ 285 h 909"/>
              <a:gd name="T18" fmla="*/ 102 w 915"/>
              <a:gd name="T19" fmla="*/ 122 h 909"/>
              <a:gd name="T20" fmla="*/ 0 w 915"/>
              <a:gd name="T21" fmla="*/ 319 h 909"/>
              <a:gd name="T22" fmla="*/ 292 w 915"/>
              <a:gd name="T23" fmla="*/ 488 h 909"/>
              <a:gd name="T24" fmla="*/ 102 w 915"/>
              <a:gd name="T25" fmla="*/ 759 h 909"/>
              <a:gd name="T26" fmla="*/ 95 w 915"/>
              <a:gd name="T27" fmla="*/ 759 h 9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5"/>
              <a:gd name="T43" fmla="*/ 0 h 909"/>
              <a:gd name="T44" fmla="*/ 915 w 915"/>
              <a:gd name="T45" fmla="*/ 909 h 9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5" h="909">
                <a:moveTo>
                  <a:pt x="95" y="759"/>
                </a:moveTo>
                <a:lnTo>
                  <a:pt x="351" y="909"/>
                </a:lnTo>
                <a:lnTo>
                  <a:pt x="509" y="624"/>
                </a:lnTo>
                <a:lnTo>
                  <a:pt x="786" y="793"/>
                </a:lnTo>
                <a:lnTo>
                  <a:pt x="915" y="597"/>
                </a:lnTo>
                <a:lnTo>
                  <a:pt x="597" y="421"/>
                </a:lnTo>
                <a:lnTo>
                  <a:pt x="773" y="122"/>
                </a:lnTo>
                <a:lnTo>
                  <a:pt x="570" y="0"/>
                </a:lnTo>
                <a:lnTo>
                  <a:pt x="399" y="285"/>
                </a:lnTo>
                <a:lnTo>
                  <a:pt x="102" y="122"/>
                </a:lnTo>
                <a:lnTo>
                  <a:pt x="0" y="319"/>
                </a:lnTo>
                <a:lnTo>
                  <a:pt x="292" y="488"/>
                </a:lnTo>
                <a:lnTo>
                  <a:pt x="102" y="759"/>
                </a:lnTo>
                <a:lnTo>
                  <a:pt x="95" y="759"/>
                </a:lnTo>
                <a:close/>
              </a:path>
            </a:pathLst>
          </a:custGeom>
          <a:solidFill>
            <a:srgbClr val="FF0000"/>
          </a:solidFill>
          <a:ln w="9525">
            <a:solidFill>
              <a:schemeClr val="bg1"/>
            </a:solidFill>
            <a:round/>
            <a:headEnd/>
            <a:tailEnd/>
          </a:ln>
        </p:spPr>
        <p:txBody>
          <a:bodyPr/>
          <a:lstStyle/>
          <a:p>
            <a:endParaRPr lang="en-US" b="0"/>
          </a:p>
        </p:txBody>
      </p:sp>
    </p:spTree>
    <p:extLst>
      <p:ext uri="{BB962C8B-B14F-4D97-AF65-F5344CB8AC3E}">
        <p14:creationId xmlns:p14="http://schemas.microsoft.com/office/powerpoint/2010/main" val="404137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5242">
                                            <p:txEl>
                                              <p:pRg st="0" end="0"/>
                                            </p:txEl>
                                          </p:spTgt>
                                        </p:tgtEl>
                                        <p:attrNameLst>
                                          <p:attrName>style.visibility</p:attrName>
                                        </p:attrNameLst>
                                      </p:cBhvr>
                                      <p:to>
                                        <p:strVal val="visible"/>
                                      </p:to>
                                    </p:set>
                                    <p:anim calcmode="lin" valueType="num">
                                      <p:cBhvr>
                                        <p:cTn id="7" dur="500" fill="hold"/>
                                        <p:tgtEl>
                                          <p:spTgt spid="952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524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524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5242">
                                            <p:txEl>
                                              <p:pRg st="1" end="1"/>
                                            </p:txEl>
                                          </p:spTgt>
                                        </p:tgtEl>
                                        <p:attrNameLst>
                                          <p:attrName>style.visibility</p:attrName>
                                        </p:attrNameLst>
                                      </p:cBhvr>
                                      <p:to>
                                        <p:strVal val="visible"/>
                                      </p:to>
                                    </p:set>
                                    <p:anim calcmode="lin" valueType="num">
                                      <p:cBhvr>
                                        <p:cTn id="14" dur="500" fill="hold"/>
                                        <p:tgtEl>
                                          <p:spTgt spid="9524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524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52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Monitoring</a:t>
            </a:r>
          </a:p>
        </p:txBody>
      </p:sp>
      <p:sp>
        <p:nvSpPr>
          <p:cNvPr id="43011" name="Rectangle 3"/>
          <p:cNvSpPr>
            <a:spLocks noGrp="1" noChangeArrowheads="1"/>
          </p:cNvSpPr>
          <p:nvPr>
            <p:ph type="body" idx="1"/>
          </p:nvPr>
        </p:nvSpPr>
        <p:spPr/>
        <p:txBody>
          <a:bodyPr/>
          <a:lstStyle/>
          <a:p>
            <a:r>
              <a:rPr lang="en-US"/>
              <a:t>Monitoring/sampling</a:t>
            </a:r>
          </a:p>
          <a:p>
            <a:pPr lvl="1"/>
            <a:r>
              <a:rPr lang="en-US" sz="2400" i="1"/>
              <a:t>Monitoring</a:t>
            </a:r>
            <a:r>
              <a:rPr lang="en-US" sz="2400"/>
              <a:t> - sampling over time to observe trends and changes in pest activity</a:t>
            </a:r>
          </a:p>
          <a:p>
            <a:pPr lvl="1"/>
            <a:r>
              <a:rPr lang="en-US" sz="2400"/>
              <a:t>Uses a simple device (glueboard, sticky trap) </a:t>
            </a:r>
          </a:p>
          <a:p>
            <a:pPr lvl="1"/>
            <a:r>
              <a:rPr lang="en-US" sz="2400" i="1"/>
              <a:t>Sampling</a:t>
            </a:r>
            <a:r>
              <a:rPr lang="en-US" sz="2400"/>
              <a:t> - observing and recording pest presence or numbers</a:t>
            </a:r>
          </a:p>
          <a:p>
            <a:pPr lvl="2"/>
            <a:r>
              <a:rPr lang="en-US"/>
              <a:t>Trap checking</a:t>
            </a:r>
            <a:r>
              <a:rPr lang="en-US" sz="2000"/>
              <a:t> </a:t>
            </a:r>
            <a:r>
              <a:rPr lang="en-US"/>
              <a:t>to see if control measures are working or not. </a:t>
            </a:r>
          </a:p>
          <a:p>
            <a:endParaRPr lang="en-US"/>
          </a:p>
        </p:txBody>
      </p:sp>
      <p:pic>
        <p:nvPicPr>
          <p:cNvPr id="43012" name="Picture 4" descr="sticky with roac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724400"/>
            <a:ext cx="2819400" cy="1673225"/>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sticky trap with roa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5334000"/>
            <a:ext cx="243840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Reporting</a:t>
            </a:r>
          </a:p>
        </p:txBody>
      </p:sp>
      <p:sp>
        <p:nvSpPr>
          <p:cNvPr id="39939" name="Rectangle 3"/>
          <p:cNvSpPr>
            <a:spLocks noGrp="1" noChangeArrowheads="1"/>
          </p:cNvSpPr>
          <p:nvPr>
            <p:ph type="body" idx="1"/>
          </p:nvPr>
        </p:nvSpPr>
        <p:spPr/>
        <p:txBody>
          <a:bodyPr/>
          <a:lstStyle/>
          <a:p>
            <a:pPr>
              <a:lnSpc>
                <a:spcPct val="90000"/>
              </a:lnSpc>
            </a:pPr>
            <a:r>
              <a:rPr lang="en-US" sz="2800"/>
              <a:t>Pest sighting logs </a:t>
            </a:r>
          </a:p>
          <a:p>
            <a:pPr lvl="1">
              <a:lnSpc>
                <a:spcPct val="90000"/>
              </a:lnSpc>
            </a:pPr>
            <a:r>
              <a:rPr lang="en-US" sz="2400"/>
              <a:t>Notebooks placed with food service and campus secretary</a:t>
            </a:r>
          </a:p>
          <a:p>
            <a:pPr>
              <a:lnSpc>
                <a:spcPct val="90000"/>
              </a:lnSpc>
            </a:pPr>
            <a:r>
              <a:rPr lang="en-US" sz="2800"/>
              <a:t>Work orders</a:t>
            </a:r>
          </a:p>
          <a:p>
            <a:pPr lvl="1">
              <a:lnSpc>
                <a:spcPct val="90000"/>
              </a:lnSpc>
            </a:pPr>
            <a:r>
              <a:rPr lang="en-US" sz="2400"/>
              <a:t>Online system to report pest complaints and building problems</a:t>
            </a:r>
          </a:p>
          <a:p>
            <a:pPr>
              <a:lnSpc>
                <a:spcPct val="90000"/>
              </a:lnSpc>
            </a:pPr>
            <a:r>
              <a:rPr lang="en-US" sz="2800"/>
              <a:t>Contact IPM Coordinator</a:t>
            </a:r>
          </a:p>
          <a:p>
            <a:pPr lvl="1">
              <a:lnSpc>
                <a:spcPct val="90000"/>
              </a:lnSpc>
            </a:pPr>
            <a:r>
              <a:rPr lang="en-US" sz="2400"/>
              <a:t>Designated person of contact </a:t>
            </a:r>
          </a:p>
          <a:p>
            <a:pPr>
              <a:lnSpc>
                <a:spcPct val="90000"/>
              </a:lnSpc>
            </a:pPr>
            <a:r>
              <a:rPr lang="en-US" sz="2800"/>
              <a:t>Report to secretary, head custodian, others</a:t>
            </a:r>
          </a:p>
          <a:p>
            <a:pPr lvl="1">
              <a:lnSpc>
                <a:spcPct val="90000"/>
              </a:lnSpc>
            </a:pPr>
            <a:r>
              <a:rPr lang="en-US" sz="2400"/>
              <a:t>Someone who can contact building services for notification of problem. </a:t>
            </a:r>
          </a:p>
          <a:p>
            <a:pPr>
              <a:lnSpc>
                <a:spcPct val="90000"/>
              </a:lnSpc>
            </a:pPr>
            <a:endParaRPr lang="en-US" sz="2800"/>
          </a:p>
        </p:txBody>
      </p:sp>
    </p:spTree>
    <p:extLst>
      <p:ext uri="{BB962C8B-B14F-4D97-AF65-F5344CB8AC3E}">
        <p14:creationId xmlns:p14="http://schemas.microsoft.com/office/powerpoint/2010/main" val="84898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6"/>
          <p:cNvGrpSpPr/>
          <p:nvPr/>
        </p:nvGrpSpPr>
        <p:grpSpPr>
          <a:xfrm>
            <a:off x="2458536" y="1015819"/>
            <a:ext cx="6964726" cy="1140503"/>
            <a:chOff x="2458536" y="1015819"/>
            <a:chExt cx="6964726" cy="1140503"/>
          </a:xfrm>
        </p:grpSpPr>
        <p:sp>
          <p:nvSpPr>
            <p:cNvPr id="14" name="Trapezoid 13"/>
            <p:cNvSpPr/>
            <p:nvPr/>
          </p:nvSpPr>
          <p:spPr>
            <a:xfrm rot="15479553">
              <a:off x="5370647" y="-1896292"/>
              <a:ext cx="1140503" cy="6964726"/>
            </a:xfrm>
            <a:prstGeom prst="trapezoid">
              <a:avLst>
                <a:gd name="adj" fmla="val 23505"/>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20942210">
              <a:off x="3424675" y="1682003"/>
              <a:ext cx="1705916" cy="461665"/>
            </a:xfrm>
            <a:prstGeom prst="rect">
              <a:avLst/>
            </a:prstGeom>
            <a:noFill/>
          </p:spPr>
          <p:txBody>
            <a:bodyPr wrap="none" rtlCol="0">
              <a:spAutoFit/>
            </a:bodyPr>
            <a:lstStyle/>
            <a:p>
              <a:r>
                <a:rPr lang="en-US" sz="2400" dirty="0" smtClean="0">
                  <a:latin typeface="Franklin Gothic Heavy" pitchFamily="34" charset="0"/>
                </a:rPr>
                <a:t>Pesticides</a:t>
              </a:r>
              <a:endParaRPr lang="en-US" sz="2400" dirty="0">
                <a:latin typeface="Franklin Gothic Heavy" pitchFamily="34" charset="0"/>
              </a:endParaRPr>
            </a:p>
          </p:txBody>
        </p:sp>
      </p:grpSp>
      <p:grpSp>
        <p:nvGrpSpPr>
          <p:cNvPr id="4" name="Group 25"/>
          <p:cNvGrpSpPr/>
          <p:nvPr/>
        </p:nvGrpSpPr>
        <p:grpSpPr>
          <a:xfrm>
            <a:off x="2546902" y="1985975"/>
            <a:ext cx="7128365" cy="966188"/>
            <a:chOff x="2546902" y="1985975"/>
            <a:chExt cx="7128365" cy="966188"/>
          </a:xfrm>
        </p:grpSpPr>
        <p:sp>
          <p:nvSpPr>
            <p:cNvPr id="13" name="Trapezoid 12"/>
            <p:cNvSpPr/>
            <p:nvPr/>
          </p:nvSpPr>
          <p:spPr>
            <a:xfrm rot="15693347">
              <a:off x="5627991" y="-1095114"/>
              <a:ext cx="966188" cy="7128365"/>
            </a:xfrm>
            <a:prstGeom prst="trapezoid">
              <a:avLst>
                <a:gd name="adj" fmla="val 22528"/>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21084493">
              <a:off x="3798235" y="2175635"/>
              <a:ext cx="5450723" cy="461665"/>
            </a:xfrm>
            <a:prstGeom prst="rect">
              <a:avLst/>
            </a:prstGeom>
            <a:noFill/>
          </p:spPr>
          <p:txBody>
            <a:bodyPr wrap="none" rtlCol="0">
              <a:spAutoFit/>
            </a:bodyPr>
            <a:lstStyle/>
            <a:p>
              <a:r>
                <a:rPr lang="en-US" sz="2400" dirty="0" smtClean="0">
                  <a:latin typeface="Franklin Gothic Heavy" pitchFamily="34" charset="0"/>
                </a:rPr>
                <a:t>Mechanical controls (traps, barriers)</a:t>
              </a:r>
              <a:endParaRPr lang="en-US" sz="2400" dirty="0">
                <a:latin typeface="Franklin Gothic Heavy" pitchFamily="34" charset="0"/>
              </a:endParaRPr>
            </a:p>
          </p:txBody>
        </p:sp>
      </p:grpSp>
      <p:grpSp>
        <p:nvGrpSpPr>
          <p:cNvPr id="5" name="Group 24"/>
          <p:cNvGrpSpPr/>
          <p:nvPr/>
        </p:nvGrpSpPr>
        <p:grpSpPr>
          <a:xfrm>
            <a:off x="1781512" y="2761365"/>
            <a:ext cx="7974525" cy="1178190"/>
            <a:chOff x="1781512" y="2761365"/>
            <a:chExt cx="7974525" cy="1178190"/>
          </a:xfrm>
        </p:grpSpPr>
        <p:sp>
          <p:nvSpPr>
            <p:cNvPr id="12" name="Trapezoid 11"/>
            <p:cNvSpPr/>
            <p:nvPr/>
          </p:nvSpPr>
          <p:spPr>
            <a:xfrm rot="15986124">
              <a:off x="5179680" y="-636803"/>
              <a:ext cx="1178190" cy="7974525"/>
            </a:xfrm>
            <a:prstGeom prst="trapezoid">
              <a:avLst>
                <a:gd name="adj" fmla="val 34611"/>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21414577">
              <a:off x="3996377" y="3036870"/>
              <a:ext cx="5253298" cy="461665"/>
            </a:xfrm>
            <a:prstGeom prst="rect">
              <a:avLst/>
            </a:prstGeom>
            <a:noFill/>
          </p:spPr>
          <p:txBody>
            <a:bodyPr wrap="none" rtlCol="0">
              <a:spAutoFit/>
            </a:bodyPr>
            <a:lstStyle/>
            <a:p>
              <a:r>
                <a:rPr lang="en-US" sz="2400" dirty="0" smtClean="0">
                  <a:latin typeface="Franklin Gothic Heavy" pitchFamily="34" charset="0"/>
                </a:rPr>
                <a:t>Physical controls (heat, light, cold) </a:t>
              </a:r>
              <a:endParaRPr lang="en-US" sz="2400" dirty="0">
                <a:latin typeface="Franklin Gothic Heavy" pitchFamily="34" charset="0"/>
              </a:endParaRPr>
            </a:p>
          </p:txBody>
        </p:sp>
      </p:grpSp>
      <p:grpSp>
        <p:nvGrpSpPr>
          <p:cNvPr id="6" name="Group 23"/>
          <p:cNvGrpSpPr/>
          <p:nvPr/>
        </p:nvGrpSpPr>
        <p:grpSpPr>
          <a:xfrm>
            <a:off x="2159930" y="3647034"/>
            <a:ext cx="7974525" cy="1178190"/>
            <a:chOff x="2159930" y="3647034"/>
            <a:chExt cx="7974525" cy="1178190"/>
          </a:xfrm>
        </p:grpSpPr>
        <p:sp>
          <p:nvSpPr>
            <p:cNvPr id="16" name="Trapezoid 15"/>
            <p:cNvSpPr/>
            <p:nvPr/>
          </p:nvSpPr>
          <p:spPr>
            <a:xfrm rot="16388846">
              <a:off x="5558098" y="248866"/>
              <a:ext cx="1178190" cy="7974525"/>
            </a:xfrm>
            <a:prstGeom prst="trapezoid">
              <a:avLst>
                <a:gd name="adj" fmla="val 31232"/>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188296">
              <a:off x="4647441" y="3994355"/>
              <a:ext cx="3375026" cy="461665"/>
            </a:xfrm>
            <a:prstGeom prst="rect">
              <a:avLst/>
            </a:prstGeom>
            <a:noFill/>
          </p:spPr>
          <p:txBody>
            <a:bodyPr wrap="none" rtlCol="0">
              <a:spAutoFit/>
            </a:bodyPr>
            <a:lstStyle/>
            <a:p>
              <a:r>
                <a:rPr lang="en-US" sz="2400" dirty="0" smtClean="0">
                  <a:latin typeface="Franklin Gothic Heavy" pitchFamily="34" charset="0"/>
                </a:rPr>
                <a:t>Education/Awareness</a:t>
              </a:r>
              <a:endParaRPr lang="en-US" sz="2400" dirty="0">
                <a:latin typeface="Franklin Gothic Heavy" pitchFamily="34" charset="0"/>
              </a:endParaRPr>
            </a:p>
          </p:txBody>
        </p:sp>
      </p:grpSp>
      <p:grpSp>
        <p:nvGrpSpPr>
          <p:cNvPr id="8" name="Group 22"/>
          <p:cNvGrpSpPr/>
          <p:nvPr/>
        </p:nvGrpSpPr>
        <p:grpSpPr>
          <a:xfrm>
            <a:off x="2040934" y="4597011"/>
            <a:ext cx="7974525" cy="1387977"/>
            <a:chOff x="2040934" y="4597011"/>
            <a:chExt cx="7974525" cy="1387977"/>
          </a:xfrm>
        </p:grpSpPr>
        <p:sp>
          <p:nvSpPr>
            <p:cNvPr id="17" name="Trapezoid 16"/>
            <p:cNvSpPr/>
            <p:nvPr/>
          </p:nvSpPr>
          <p:spPr>
            <a:xfrm rot="16757437">
              <a:off x="5334208" y="1303737"/>
              <a:ext cx="1387977" cy="7974525"/>
            </a:xfrm>
            <a:prstGeom prst="trapezoid">
              <a:avLst>
                <a:gd name="adj" fmla="val 20139"/>
              </a:avLst>
            </a:prstGeom>
            <a:solidFill>
              <a:srgbClr val="FBF61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latin typeface="Franklin Gothic Book" pitchFamily="34" charset="0"/>
              </a:endParaRPr>
            </a:p>
          </p:txBody>
        </p:sp>
        <p:sp>
          <p:nvSpPr>
            <p:cNvPr id="18" name="TextBox 17"/>
            <p:cNvSpPr txBox="1"/>
            <p:nvPr/>
          </p:nvSpPr>
          <p:spPr>
            <a:xfrm rot="467810">
              <a:off x="4480466" y="5092273"/>
              <a:ext cx="3809889" cy="461665"/>
            </a:xfrm>
            <a:prstGeom prst="rect">
              <a:avLst/>
            </a:prstGeom>
            <a:noFill/>
          </p:spPr>
          <p:txBody>
            <a:bodyPr wrap="none" rtlCol="0">
              <a:spAutoFit/>
            </a:bodyPr>
            <a:lstStyle/>
            <a:p>
              <a:r>
                <a:rPr lang="en-US" sz="2400" dirty="0" smtClean="0">
                  <a:latin typeface="Franklin Gothic Heavy" pitchFamily="34" charset="0"/>
                </a:rPr>
                <a:t>Pest proofing/Sanitation</a:t>
              </a:r>
              <a:endParaRPr lang="en-US" sz="2400" dirty="0">
                <a:latin typeface="Franklin Gothic Heavy" pitchFamily="34" charset="0"/>
              </a:endParaRPr>
            </a:p>
          </p:txBody>
        </p:sp>
      </p:grpSp>
      <p:sp>
        <p:nvSpPr>
          <p:cNvPr id="2" name="Title 1"/>
          <p:cNvSpPr>
            <a:spLocks noGrp="1"/>
          </p:cNvSpPr>
          <p:nvPr>
            <p:ph type="title"/>
          </p:nvPr>
        </p:nvSpPr>
        <p:spPr>
          <a:xfrm>
            <a:off x="150660" y="228600"/>
            <a:ext cx="8153400" cy="990600"/>
          </a:xfrm>
        </p:spPr>
        <p:txBody>
          <a:bodyPr/>
          <a:lstStyle/>
          <a:p>
            <a:r>
              <a:rPr lang="en-US" b="1" dirty="0" smtClean="0"/>
              <a:t>IPM pyramid</a:t>
            </a:r>
            <a:endParaRPr lang="en-US" b="1" dirty="0"/>
          </a:p>
        </p:txBody>
      </p:sp>
      <p:pic>
        <p:nvPicPr>
          <p:cNvPr id="7" name="Content Placeholder 6" descr="IPM pyramid with color.gif"/>
          <p:cNvPicPr>
            <a:picLocks noGrp="1" noChangeAspect="1"/>
          </p:cNvPicPr>
          <p:nvPr>
            <p:ph sz="half" idx="4294967295"/>
          </p:nvPr>
        </p:nvPicPr>
        <p:blipFill>
          <a:blip r:embed="rId3" cstate="print"/>
          <a:stretch>
            <a:fillRect/>
          </a:stretch>
        </p:blipFill>
        <p:spPr>
          <a:xfrm>
            <a:off x="457200" y="1524000"/>
            <a:ext cx="3975208" cy="4525963"/>
          </a:xfrm>
          <a:prstGeom prst="rect">
            <a:avLst/>
          </a:prstGeom>
        </p:spPr>
      </p:pic>
    </p:spTree>
    <p:extLst>
      <p:ext uri="{BB962C8B-B14F-4D97-AF65-F5344CB8AC3E}">
        <p14:creationId xmlns:p14="http://schemas.microsoft.com/office/powerpoint/2010/main" val="22464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m ro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295400"/>
            <a:ext cx="248126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a:xfrm>
            <a:off x="76200" y="228600"/>
            <a:ext cx="8686800" cy="1219200"/>
          </a:xfrm>
        </p:spPr>
        <p:txBody>
          <a:bodyPr/>
          <a:lstStyle/>
          <a:p>
            <a:r>
              <a:rPr lang="en-US" dirty="0">
                <a:solidFill>
                  <a:schemeClr val="tx1"/>
                </a:solidFill>
              </a:rPr>
              <a:t>Common Pests in Schools</a:t>
            </a:r>
          </a:p>
        </p:txBody>
      </p:sp>
      <p:sp>
        <p:nvSpPr>
          <p:cNvPr id="47108" name="Rectangle 4"/>
          <p:cNvSpPr>
            <a:spLocks noGrp="1" noChangeArrowheads="1"/>
          </p:cNvSpPr>
          <p:nvPr>
            <p:ph type="body" idx="1"/>
          </p:nvPr>
        </p:nvSpPr>
        <p:spPr>
          <a:xfrm>
            <a:off x="304800" y="1600200"/>
            <a:ext cx="6019800" cy="5029200"/>
          </a:xfrm>
        </p:spPr>
        <p:txBody>
          <a:bodyPr/>
          <a:lstStyle/>
          <a:p>
            <a:r>
              <a:rPr lang="en-US" sz="2800" b="1" dirty="0"/>
              <a:t>Cockroaches:</a:t>
            </a:r>
            <a:r>
              <a:rPr lang="en-US" sz="2800" dirty="0"/>
              <a:t> </a:t>
            </a:r>
          </a:p>
          <a:p>
            <a:pPr lvl="1"/>
            <a:r>
              <a:rPr lang="en-US" sz="2400" dirty="0"/>
              <a:t>Skin fragments and feces are the most common cause of asthma in urban youth.</a:t>
            </a:r>
          </a:p>
          <a:p>
            <a:pPr lvl="1"/>
            <a:r>
              <a:rPr lang="en-US" sz="2400" dirty="0"/>
              <a:t>They are also responsible for transmitting several food born illnesses </a:t>
            </a:r>
          </a:p>
          <a:p>
            <a:r>
              <a:rPr lang="en-US" sz="2800" b="1" dirty="0"/>
              <a:t>Ants:</a:t>
            </a:r>
            <a:r>
              <a:rPr lang="en-US" sz="2800" dirty="0"/>
              <a:t> </a:t>
            </a:r>
          </a:p>
          <a:p>
            <a:pPr lvl="1"/>
            <a:r>
              <a:rPr lang="en-US" sz="2400" dirty="0"/>
              <a:t>Fire ant stings cause several human deaths per year.</a:t>
            </a:r>
          </a:p>
          <a:p>
            <a:pPr lvl="1"/>
            <a:r>
              <a:rPr lang="en-US" sz="2400" dirty="0"/>
              <a:t>Several ant species can invade electrical </a:t>
            </a:r>
            <a:r>
              <a:rPr lang="en-US" sz="2400" dirty="0" smtClean="0"/>
              <a:t>equipment</a:t>
            </a:r>
            <a:endParaRPr lang="en-US" sz="2400" dirty="0"/>
          </a:p>
          <a:p>
            <a:endParaRPr lang="en-US" sz="2800" dirty="0"/>
          </a:p>
        </p:txBody>
      </p:sp>
      <p:pic>
        <p:nvPicPr>
          <p:cNvPr id="47109" name="Picture 5" descr="ant - odorous 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72000"/>
            <a:ext cx="25146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630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8">
                                            <p:txEl>
                                              <p:pRg st="0" end="0"/>
                                            </p:txEl>
                                          </p:spTgt>
                                        </p:tgtEl>
                                        <p:attrNameLst>
                                          <p:attrName>style.visibility</p:attrName>
                                        </p:attrNameLst>
                                      </p:cBhvr>
                                      <p:to>
                                        <p:strVal val="visible"/>
                                      </p:to>
                                    </p:set>
                                    <p:animEffect transition="in" filter="dissolve">
                                      <p:cBhvr>
                                        <p:cTn id="7" dur="500"/>
                                        <p:tgtEl>
                                          <p:spTgt spid="47108">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8">
                                            <p:txEl>
                                              <p:pRg st="1" end="1"/>
                                            </p:txEl>
                                          </p:spTgt>
                                        </p:tgtEl>
                                        <p:attrNameLst>
                                          <p:attrName>style.visibility</p:attrName>
                                        </p:attrNameLst>
                                      </p:cBhvr>
                                      <p:to>
                                        <p:strVal val="visible"/>
                                      </p:to>
                                    </p:set>
                                    <p:animEffect transition="in" filter="dissolve">
                                      <p:cBhvr>
                                        <p:cTn id="10" dur="500"/>
                                        <p:tgtEl>
                                          <p:spTgt spid="4710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7108">
                                            <p:txEl>
                                              <p:pRg st="2" end="2"/>
                                            </p:txEl>
                                          </p:spTgt>
                                        </p:tgtEl>
                                        <p:attrNameLst>
                                          <p:attrName>style.visibility</p:attrName>
                                        </p:attrNameLst>
                                      </p:cBhvr>
                                      <p:to>
                                        <p:strVal val="visible"/>
                                      </p:to>
                                    </p:set>
                                    <p:animEffect transition="in" filter="dissolve">
                                      <p:cBhvr>
                                        <p:cTn id="13" dur="500"/>
                                        <p:tgtEl>
                                          <p:spTgt spid="47108">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7108">
                                            <p:txEl>
                                              <p:pRg st="3" end="3"/>
                                            </p:txEl>
                                          </p:spTgt>
                                        </p:tgtEl>
                                        <p:attrNameLst>
                                          <p:attrName>style.visibility</p:attrName>
                                        </p:attrNameLst>
                                      </p:cBhvr>
                                      <p:to>
                                        <p:strVal val="visible"/>
                                      </p:to>
                                    </p:set>
                                    <p:animEffect transition="in" filter="dissolve">
                                      <p:cBhvr>
                                        <p:cTn id="18" dur="500"/>
                                        <p:tgtEl>
                                          <p:spTgt spid="47108">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7108">
                                            <p:txEl>
                                              <p:pRg st="4" end="4"/>
                                            </p:txEl>
                                          </p:spTgt>
                                        </p:tgtEl>
                                        <p:attrNameLst>
                                          <p:attrName>style.visibility</p:attrName>
                                        </p:attrNameLst>
                                      </p:cBhvr>
                                      <p:to>
                                        <p:strVal val="visible"/>
                                      </p:to>
                                    </p:set>
                                    <p:animEffect transition="in" filter="dissolve">
                                      <p:cBhvr>
                                        <p:cTn id="21" dur="500"/>
                                        <p:tgtEl>
                                          <p:spTgt spid="47108">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7108">
                                            <p:txEl>
                                              <p:pRg st="5" end="5"/>
                                            </p:txEl>
                                          </p:spTgt>
                                        </p:tgtEl>
                                        <p:attrNameLst>
                                          <p:attrName>style.visibility</p:attrName>
                                        </p:attrNameLst>
                                      </p:cBhvr>
                                      <p:to>
                                        <p:strVal val="visible"/>
                                      </p:to>
                                    </p:set>
                                    <p:animEffect transition="in" filter="dissolve">
                                      <p:cBhvr>
                                        <p:cTn id="24" dur="500"/>
                                        <p:tgtEl>
                                          <p:spTgt spid="471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xfrm>
            <a:off x="0" y="228600"/>
            <a:ext cx="8305800" cy="1219200"/>
          </a:xfrm>
        </p:spPr>
        <p:txBody>
          <a:bodyPr/>
          <a:lstStyle/>
          <a:p>
            <a:r>
              <a:rPr lang="en-US" dirty="0">
                <a:solidFill>
                  <a:schemeClr val="tx1"/>
                </a:solidFill>
              </a:rPr>
              <a:t>Common Pests in Schools</a:t>
            </a:r>
          </a:p>
        </p:txBody>
      </p:sp>
      <p:sp>
        <p:nvSpPr>
          <p:cNvPr id="49156" name="Rectangle 4"/>
          <p:cNvSpPr>
            <a:spLocks noGrp="1" noChangeArrowheads="1"/>
          </p:cNvSpPr>
          <p:nvPr>
            <p:ph type="body" idx="1"/>
          </p:nvPr>
        </p:nvSpPr>
        <p:spPr>
          <a:xfrm>
            <a:off x="304800" y="1600200"/>
            <a:ext cx="6019800" cy="5029200"/>
          </a:xfrm>
        </p:spPr>
        <p:txBody>
          <a:bodyPr/>
          <a:lstStyle/>
          <a:p>
            <a:r>
              <a:rPr lang="en-US" sz="2800" b="1" dirty="0"/>
              <a:t>Rodents:</a:t>
            </a:r>
            <a:r>
              <a:rPr lang="en-US" sz="2800" dirty="0"/>
              <a:t> </a:t>
            </a:r>
          </a:p>
          <a:p>
            <a:pPr lvl="1"/>
            <a:r>
              <a:rPr lang="en-US" sz="2400" dirty="0"/>
              <a:t>Deadly hantavirus is transmitted by rodent urine and feces</a:t>
            </a:r>
          </a:p>
          <a:p>
            <a:pPr lvl="1"/>
            <a:r>
              <a:rPr lang="en-US" sz="2400" dirty="0"/>
              <a:t>Transmits several food born illnesses</a:t>
            </a:r>
          </a:p>
          <a:p>
            <a:pPr lvl="1"/>
            <a:r>
              <a:rPr lang="en-US" sz="2400" dirty="0"/>
              <a:t>Has been linked to </a:t>
            </a:r>
            <a:r>
              <a:rPr lang="en-US" sz="2400" dirty="0" smtClean="0"/>
              <a:t>plague </a:t>
            </a:r>
            <a:r>
              <a:rPr lang="en-US" sz="2400" dirty="0"/>
              <a:t>thru fleas</a:t>
            </a:r>
          </a:p>
          <a:p>
            <a:r>
              <a:rPr lang="en-US" sz="2800" b="1" dirty="0"/>
              <a:t>Bees &amp; Wasps </a:t>
            </a:r>
          </a:p>
          <a:p>
            <a:pPr lvl="1"/>
            <a:r>
              <a:rPr lang="en-US" sz="2400" dirty="0"/>
              <a:t>Stings can cause allergic reaction</a:t>
            </a:r>
          </a:p>
          <a:p>
            <a:pPr lvl="1"/>
            <a:r>
              <a:rPr lang="en-US" sz="2400" dirty="0"/>
              <a:t>Rapid development of nest in some cases overnight </a:t>
            </a:r>
          </a:p>
        </p:txBody>
      </p:sp>
      <p:pic>
        <p:nvPicPr>
          <p:cNvPr id="49159" name="Picture 7" descr="MPj017866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371600"/>
            <a:ext cx="2438400" cy="1612900"/>
          </a:xfrm>
          <a:prstGeom prst="rect">
            <a:avLst/>
          </a:prstGeom>
          <a:noFill/>
          <a:extLst>
            <a:ext uri="{909E8E84-426E-40DD-AFC4-6F175D3DCCD1}">
              <a14:hiddenFill xmlns:a14="http://schemas.microsoft.com/office/drawing/2010/main">
                <a:solidFill>
                  <a:srgbClr val="FFFFFF"/>
                </a:solidFill>
              </a14:hiddenFill>
            </a:ext>
          </a:extLst>
        </p:spPr>
      </p:pic>
      <p:pic>
        <p:nvPicPr>
          <p:cNvPr id="49160" name="Picture 8" descr="Bee color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191000"/>
            <a:ext cx="22098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49161" name="Picture 9" descr="Yellow%20Ja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048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9162" name="Picture 10" descr="Paper%20was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55626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790711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Effect transition="in" filter="dissolve">
                                      <p:cBhvr>
                                        <p:cTn id="7" dur="500"/>
                                        <p:tgtEl>
                                          <p:spTgt spid="4915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56">
                                            <p:txEl>
                                              <p:pRg st="1" end="1"/>
                                            </p:txEl>
                                          </p:spTgt>
                                        </p:tgtEl>
                                        <p:attrNameLst>
                                          <p:attrName>style.visibility</p:attrName>
                                        </p:attrNameLst>
                                      </p:cBhvr>
                                      <p:to>
                                        <p:strVal val="visible"/>
                                      </p:to>
                                    </p:set>
                                    <p:animEffect transition="in" filter="dissolve">
                                      <p:cBhvr>
                                        <p:cTn id="10" dur="500"/>
                                        <p:tgtEl>
                                          <p:spTgt spid="4915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156">
                                            <p:txEl>
                                              <p:pRg st="2" end="2"/>
                                            </p:txEl>
                                          </p:spTgt>
                                        </p:tgtEl>
                                        <p:attrNameLst>
                                          <p:attrName>style.visibility</p:attrName>
                                        </p:attrNameLst>
                                      </p:cBhvr>
                                      <p:to>
                                        <p:strVal val="visible"/>
                                      </p:to>
                                    </p:set>
                                    <p:animEffect transition="in" filter="dissolve">
                                      <p:cBhvr>
                                        <p:cTn id="13" dur="500"/>
                                        <p:tgtEl>
                                          <p:spTgt spid="4915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9156">
                                            <p:txEl>
                                              <p:pRg st="3" end="3"/>
                                            </p:txEl>
                                          </p:spTgt>
                                        </p:tgtEl>
                                        <p:attrNameLst>
                                          <p:attrName>style.visibility</p:attrName>
                                        </p:attrNameLst>
                                      </p:cBhvr>
                                      <p:to>
                                        <p:strVal val="visible"/>
                                      </p:to>
                                    </p:set>
                                    <p:animEffect transition="in" filter="dissolve">
                                      <p:cBhvr>
                                        <p:cTn id="16" dur="500"/>
                                        <p:tgtEl>
                                          <p:spTgt spid="49156">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9156">
                                            <p:txEl>
                                              <p:pRg st="4" end="4"/>
                                            </p:txEl>
                                          </p:spTgt>
                                        </p:tgtEl>
                                        <p:attrNameLst>
                                          <p:attrName>style.visibility</p:attrName>
                                        </p:attrNameLst>
                                      </p:cBhvr>
                                      <p:to>
                                        <p:strVal val="visible"/>
                                      </p:to>
                                    </p:set>
                                    <p:animEffect transition="in" filter="dissolve">
                                      <p:cBhvr>
                                        <p:cTn id="21" dur="500"/>
                                        <p:tgtEl>
                                          <p:spTgt spid="4915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9156">
                                            <p:txEl>
                                              <p:pRg st="5" end="5"/>
                                            </p:txEl>
                                          </p:spTgt>
                                        </p:tgtEl>
                                        <p:attrNameLst>
                                          <p:attrName>style.visibility</p:attrName>
                                        </p:attrNameLst>
                                      </p:cBhvr>
                                      <p:to>
                                        <p:strVal val="visible"/>
                                      </p:to>
                                    </p:set>
                                    <p:animEffect transition="in" filter="dissolve">
                                      <p:cBhvr>
                                        <p:cTn id="24" dur="500"/>
                                        <p:tgtEl>
                                          <p:spTgt spid="49156">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9156">
                                            <p:txEl>
                                              <p:pRg st="6" end="6"/>
                                            </p:txEl>
                                          </p:spTgt>
                                        </p:tgtEl>
                                        <p:attrNameLst>
                                          <p:attrName>style.visibility</p:attrName>
                                        </p:attrNameLst>
                                      </p:cBhvr>
                                      <p:to>
                                        <p:strVal val="visible"/>
                                      </p:to>
                                    </p:set>
                                    <p:animEffect transition="in" filter="dissolve">
                                      <p:cBhvr>
                                        <p:cTn id="27"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228600"/>
            <a:ext cx="8991600" cy="990600"/>
          </a:xfrm>
        </p:spPr>
        <p:txBody>
          <a:bodyPr/>
          <a:lstStyle/>
          <a:p>
            <a:r>
              <a:rPr lang="en-US" dirty="0"/>
              <a:t>Integrated pest management</a:t>
            </a:r>
          </a:p>
        </p:txBody>
      </p:sp>
      <p:sp>
        <p:nvSpPr>
          <p:cNvPr id="5123" name="Rectangle 3"/>
          <p:cNvSpPr>
            <a:spLocks noGrp="1" noChangeArrowheads="1"/>
          </p:cNvSpPr>
          <p:nvPr>
            <p:ph type="body" idx="1"/>
          </p:nvPr>
        </p:nvSpPr>
        <p:spPr/>
        <p:txBody>
          <a:bodyPr/>
          <a:lstStyle/>
          <a:p>
            <a:r>
              <a:rPr lang="en-US" dirty="0"/>
              <a:t>It’s not just pest control but a way to think and react to everyday actions. </a:t>
            </a:r>
          </a:p>
          <a:p>
            <a:r>
              <a:rPr lang="en-US" dirty="0"/>
              <a:t>IPM is about roaches, rats, ants, bats, birds, weeds and more.</a:t>
            </a:r>
          </a:p>
          <a:p>
            <a:r>
              <a:rPr lang="en-US" dirty="0"/>
              <a:t>IPM is also about maintaining the school building so it’s safe for teachers and students.</a:t>
            </a:r>
          </a:p>
          <a:p>
            <a:r>
              <a:rPr lang="en-US" dirty="0"/>
              <a:t>IPM is a about people working together.</a:t>
            </a:r>
          </a:p>
        </p:txBody>
      </p:sp>
    </p:spTree>
    <p:extLst>
      <p:ext uri="{BB962C8B-B14F-4D97-AF65-F5344CB8AC3E}">
        <p14:creationId xmlns:p14="http://schemas.microsoft.com/office/powerpoint/2010/main" val="45526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sticide free sign.jpg"/>
          <p:cNvPicPr>
            <a:picLocks noChangeAspect="1"/>
          </p:cNvPicPr>
          <p:nvPr/>
        </p:nvPicPr>
        <p:blipFill>
          <a:blip r:embed="rId3" cstate="print">
            <a:lum bright="50000" contrast="-30000"/>
          </a:blip>
          <a:stretch>
            <a:fillRect/>
          </a:stretch>
        </p:blipFill>
        <p:spPr>
          <a:xfrm>
            <a:off x="0" y="0"/>
            <a:ext cx="9144000" cy="6858000"/>
          </a:xfrm>
          <a:prstGeom prst="rect">
            <a:avLst/>
          </a:prstGeom>
        </p:spPr>
      </p:pic>
      <p:sp>
        <p:nvSpPr>
          <p:cNvPr id="2" name="Title 1"/>
          <p:cNvSpPr>
            <a:spLocks noGrp="1"/>
          </p:cNvSpPr>
          <p:nvPr>
            <p:ph type="title"/>
          </p:nvPr>
        </p:nvSpPr>
        <p:spPr>
          <a:xfrm>
            <a:off x="609600" y="381000"/>
            <a:ext cx="7772400" cy="1143000"/>
          </a:xfrm>
        </p:spPr>
        <p:txBody>
          <a:bodyPr>
            <a:normAutofit/>
          </a:bodyPr>
          <a:lstStyle/>
          <a:p>
            <a:r>
              <a:rPr lang="en-US" sz="4800" b="1" dirty="0" smtClean="0">
                <a:solidFill>
                  <a:schemeClr val="tx1"/>
                </a:solidFill>
              </a:rPr>
              <a:t>Forces affecting IPM today</a:t>
            </a:r>
            <a:endParaRPr lang="en-US" sz="4800" b="1" dirty="0">
              <a:solidFill>
                <a:schemeClr val="tx1"/>
              </a:solidFill>
            </a:endParaRPr>
          </a:p>
        </p:txBody>
      </p:sp>
      <p:sp>
        <p:nvSpPr>
          <p:cNvPr id="3" name="Content Placeholder 2"/>
          <p:cNvSpPr>
            <a:spLocks noGrp="1"/>
          </p:cNvSpPr>
          <p:nvPr>
            <p:ph sz="half" idx="4294967295"/>
          </p:nvPr>
        </p:nvSpPr>
        <p:spPr>
          <a:xfrm>
            <a:off x="381000" y="2590800"/>
            <a:ext cx="5029200" cy="3962400"/>
          </a:xfrm>
          <a:prstGeom prst="rect">
            <a:avLst/>
          </a:prstGeom>
        </p:spPr>
        <p:txBody>
          <a:bodyPr>
            <a:normAutofit/>
          </a:bodyPr>
          <a:lstStyle/>
          <a:p>
            <a:r>
              <a:rPr lang="en-US" sz="2800" dirty="0" smtClean="0">
                <a:solidFill>
                  <a:schemeClr val="tx1"/>
                </a:solidFill>
              </a:rPr>
              <a:t>School/Community IPM Initiatives</a:t>
            </a:r>
          </a:p>
          <a:p>
            <a:r>
              <a:rPr lang="en-US" sz="2800" dirty="0" smtClean="0">
                <a:solidFill>
                  <a:schemeClr val="tx1"/>
                </a:solidFill>
              </a:rPr>
              <a:t>LEED buildings</a:t>
            </a:r>
          </a:p>
          <a:p>
            <a:r>
              <a:rPr lang="en-US" sz="2800" dirty="0" smtClean="0">
                <a:solidFill>
                  <a:schemeClr val="tx1"/>
                </a:solidFill>
              </a:rPr>
              <a:t>Certification programs</a:t>
            </a:r>
          </a:p>
          <a:p>
            <a:r>
              <a:rPr lang="en-US" sz="2800" dirty="0" smtClean="0">
                <a:solidFill>
                  <a:schemeClr val="tx1"/>
                </a:solidFill>
              </a:rPr>
              <a:t>Clean Water Act</a:t>
            </a:r>
          </a:p>
          <a:p>
            <a:r>
              <a:rPr lang="en-US" sz="2800" dirty="0" smtClean="0">
                <a:solidFill>
                  <a:schemeClr val="tx1"/>
                </a:solidFill>
              </a:rPr>
              <a:t>Bed bugs</a:t>
            </a:r>
          </a:p>
          <a:p>
            <a:r>
              <a:rPr lang="en-US" sz="2800" dirty="0" smtClean="0">
                <a:solidFill>
                  <a:schemeClr val="tx1"/>
                </a:solidFill>
              </a:rPr>
              <a:t>Insurance – Termite warranty work </a:t>
            </a:r>
            <a:endParaRPr lang="en-US" sz="2800" dirty="0">
              <a:solidFill>
                <a:schemeClr val="tx1"/>
              </a:solidFill>
            </a:endParaRPr>
          </a:p>
        </p:txBody>
      </p:sp>
    </p:spTree>
    <p:extLst>
      <p:ext uri="{BB962C8B-B14F-4D97-AF65-F5344CB8AC3E}">
        <p14:creationId xmlns:p14="http://schemas.microsoft.com/office/powerpoint/2010/main" val="855231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410200"/>
          </a:xfrm>
        </p:spPr>
        <p:txBody>
          <a:bodyPr/>
          <a:lstStyle/>
          <a:p>
            <a:r>
              <a:rPr lang="en-US" dirty="0" smtClean="0"/>
              <a:t>Bed Bugs </a:t>
            </a:r>
            <a:br>
              <a:rPr lang="en-US" dirty="0" smtClean="0"/>
            </a:br>
            <a:r>
              <a:rPr lang="en-US" dirty="0" smtClean="0"/>
              <a:t/>
            </a:r>
            <a:br>
              <a:rPr lang="en-US" dirty="0" smtClean="0"/>
            </a:br>
            <a:r>
              <a:rPr lang="en-US" dirty="0" smtClean="0"/>
              <a:t>What to do if you encounter this pest at your school</a:t>
            </a:r>
            <a:endParaRPr lang="en-US" dirty="0"/>
          </a:p>
        </p:txBody>
      </p:sp>
    </p:spTree>
    <p:extLst>
      <p:ext uri="{BB962C8B-B14F-4D97-AF65-F5344CB8AC3E}">
        <p14:creationId xmlns:p14="http://schemas.microsoft.com/office/powerpoint/2010/main" val="153844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7772400" cy="1470025"/>
          </a:xfrm>
        </p:spPr>
        <p:txBody>
          <a:bodyPr/>
          <a:lstStyle/>
          <a:p>
            <a:r>
              <a:rPr lang="en-US" dirty="0" smtClean="0"/>
              <a:t>Bed bug IPM:</a:t>
            </a:r>
            <a:br>
              <a:rPr lang="en-US" dirty="0" smtClean="0"/>
            </a:br>
            <a:r>
              <a:rPr lang="en-US" dirty="0" smtClean="0"/>
              <a:t>A brief overview</a:t>
            </a:r>
            <a:endParaRPr lang="en-US" dirty="0"/>
          </a:p>
        </p:txBody>
      </p:sp>
      <p:sp>
        <p:nvSpPr>
          <p:cNvPr id="3" name="Subtitle 2"/>
          <p:cNvSpPr>
            <a:spLocks noGrp="1"/>
          </p:cNvSpPr>
          <p:nvPr>
            <p:ph type="subTitle" idx="1"/>
          </p:nvPr>
        </p:nvSpPr>
        <p:spPr>
          <a:xfrm>
            <a:off x="1371600" y="2971800"/>
            <a:ext cx="6400800" cy="1752600"/>
          </a:xfrm>
        </p:spPr>
        <p:txBody>
          <a:bodyPr/>
          <a:lstStyle/>
          <a:p>
            <a:r>
              <a:rPr lang="en-US" dirty="0" smtClean="0"/>
              <a:t>Michael Merchant, PhD, BCE</a:t>
            </a:r>
          </a:p>
          <a:p>
            <a:r>
              <a:rPr lang="en-US" dirty="0" smtClean="0"/>
              <a:t>Texas AgriLife Research and Extension Center at Dallas</a:t>
            </a:r>
            <a:endParaRPr lang="en-US" dirty="0"/>
          </a:p>
        </p:txBody>
      </p:sp>
    </p:spTree>
    <p:extLst>
      <p:ext uri="{BB962C8B-B14F-4D97-AF65-F5344CB8AC3E}">
        <p14:creationId xmlns:p14="http://schemas.microsoft.com/office/powerpoint/2010/main" val="190763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imex illustration 03.jpg"/>
          <p:cNvPicPr>
            <a:picLocks noGrp="1" noChangeAspect="1"/>
          </p:cNvPicPr>
          <p:nvPr>
            <p:ph sz="quarter" idx="4294967295"/>
          </p:nvPr>
        </p:nvPicPr>
        <p:blipFill>
          <a:blip r:embed="rId2" cstate="print"/>
          <a:srcRect l="2069" r="3866" b="3489"/>
          <a:stretch>
            <a:fillRect/>
          </a:stretch>
        </p:blipFill>
        <p:spPr>
          <a:xfrm>
            <a:off x="3352800" y="152400"/>
            <a:ext cx="5562600" cy="6324600"/>
          </a:xfrm>
          <a:prstGeom prst="rect">
            <a:avLst/>
          </a:prstGeom>
        </p:spPr>
      </p:pic>
      <p:sp>
        <p:nvSpPr>
          <p:cNvPr id="2" name="Title 1"/>
          <p:cNvSpPr>
            <a:spLocks noGrp="1"/>
          </p:cNvSpPr>
          <p:nvPr>
            <p:ph type="title"/>
          </p:nvPr>
        </p:nvSpPr>
        <p:spPr/>
        <p:txBody>
          <a:bodyPr/>
          <a:lstStyle/>
          <a:p>
            <a:pPr algn="l"/>
            <a:r>
              <a:rPr lang="en-US" dirty="0" smtClean="0"/>
              <a:t>Identification</a:t>
            </a:r>
            <a:endParaRPr lang="en-US" dirty="0"/>
          </a:p>
        </p:txBody>
      </p:sp>
      <p:sp>
        <p:nvSpPr>
          <p:cNvPr id="5" name="Content Placeholder 4"/>
          <p:cNvSpPr>
            <a:spLocks noGrp="1"/>
          </p:cNvSpPr>
          <p:nvPr>
            <p:ph sz="quarter" idx="2"/>
          </p:nvPr>
        </p:nvSpPr>
        <p:spPr>
          <a:xfrm>
            <a:off x="533400" y="1600200"/>
            <a:ext cx="3124200" cy="4525963"/>
          </a:xfrm>
        </p:spPr>
        <p:txBody>
          <a:bodyPr>
            <a:normAutofit/>
          </a:bodyPr>
          <a:lstStyle/>
          <a:p>
            <a:r>
              <a:rPr lang="en-US" sz="2400" dirty="0" smtClean="0"/>
              <a:t>4-5 mm-long (size of apple seed), </a:t>
            </a:r>
          </a:p>
          <a:p>
            <a:r>
              <a:rPr lang="en-US" sz="2400" dirty="0" err="1" smtClean="0"/>
              <a:t>mahogony</a:t>
            </a:r>
            <a:r>
              <a:rPr lang="en-US" sz="2400" dirty="0" smtClean="0"/>
              <a:t>-colored, wingless, flattened</a:t>
            </a:r>
          </a:p>
          <a:p>
            <a:r>
              <a:rPr lang="en-US" sz="2400" dirty="0" err="1" smtClean="0"/>
              <a:t>Pronotal</a:t>
            </a:r>
            <a:r>
              <a:rPr lang="en-US" sz="2400" dirty="0" smtClean="0"/>
              <a:t> bristles toothed (microscopic)</a:t>
            </a:r>
          </a:p>
          <a:p>
            <a:endParaRPr lang="en-US" sz="2400" dirty="0" smtClean="0"/>
          </a:p>
          <a:p>
            <a:endParaRPr lang="en-US" sz="2400" dirty="0" smtClean="0"/>
          </a:p>
        </p:txBody>
      </p:sp>
    </p:spTree>
    <p:extLst>
      <p:ext uri="{BB962C8B-B14F-4D97-AF65-F5344CB8AC3E}">
        <p14:creationId xmlns:p14="http://schemas.microsoft.com/office/powerpoint/2010/main" val="96589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dbugLifeStages2.Drees.md.jpg"/>
          <p:cNvPicPr>
            <a:picLocks noChangeAspect="1"/>
          </p:cNvPicPr>
          <p:nvPr/>
        </p:nvPicPr>
        <p:blipFill>
          <a:blip r:embed="rId2" cstate="print"/>
          <a:stretch>
            <a:fillRect/>
          </a:stretch>
        </p:blipFill>
        <p:spPr>
          <a:xfrm>
            <a:off x="0" y="825500"/>
            <a:ext cx="9144000" cy="5207000"/>
          </a:xfrm>
          <a:prstGeom prst="rect">
            <a:avLst/>
          </a:prstGeom>
        </p:spPr>
      </p:pic>
    </p:spTree>
    <p:extLst>
      <p:ext uri="{BB962C8B-B14F-4D97-AF65-F5344CB8AC3E}">
        <p14:creationId xmlns:p14="http://schemas.microsoft.com/office/powerpoint/2010/main" val="1857445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6048a.jpg"/>
          <p:cNvPicPr>
            <a:picLocks noChangeAspect="1"/>
          </p:cNvPicPr>
          <p:nvPr/>
        </p:nvPicPr>
        <p:blipFill>
          <a:blip r:embed="rId3" cstate="print"/>
          <a:stretch>
            <a:fillRect/>
          </a:stretch>
        </p:blipFill>
        <p:spPr>
          <a:xfrm>
            <a:off x="4191000" y="0"/>
            <a:ext cx="4286250" cy="3429000"/>
          </a:xfrm>
          <a:prstGeom prst="rect">
            <a:avLst/>
          </a:prstGeom>
        </p:spPr>
      </p:pic>
      <p:sp>
        <p:nvSpPr>
          <p:cNvPr id="4099" name="Rectangle 2"/>
          <p:cNvSpPr>
            <a:spLocks noGrp="1" noChangeArrowheads="1"/>
          </p:cNvSpPr>
          <p:nvPr>
            <p:ph type="title"/>
          </p:nvPr>
        </p:nvSpPr>
        <p:spPr>
          <a:xfrm>
            <a:off x="457200" y="0"/>
            <a:ext cx="8229600" cy="1143000"/>
          </a:xfrm>
        </p:spPr>
        <p:txBody>
          <a:bodyPr/>
          <a:lstStyle/>
          <a:p>
            <a:pPr algn="l" eaLnBrk="1" hangingPunct="1"/>
            <a:r>
              <a:rPr lang="en-US" dirty="0" smtClean="0"/>
              <a:t>Bedbugs</a:t>
            </a:r>
          </a:p>
        </p:txBody>
      </p:sp>
      <p:sp>
        <p:nvSpPr>
          <p:cNvPr id="4100" name="Rectangle 3"/>
          <p:cNvSpPr>
            <a:spLocks noGrp="1" noChangeArrowheads="1"/>
          </p:cNvSpPr>
          <p:nvPr>
            <p:ph sz="quarter" idx="1"/>
          </p:nvPr>
        </p:nvSpPr>
        <p:spPr>
          <a:xfrm>
            <a:off x="304800" y="1219200"/>
            <a:ext cx="3733800" cy="4876800"/>
          </a:xfrm>
        </p:spPr>
        <p:txBody>
          <a:bodyPr>
            <a:normAutofit fontScale="92500" lnSpcReduction="20000"/>
          </a:bodyPr>
          <a:lstStyle/>
          <a:p>
            <a:pPr eaLnBrk="1" hangingPunct="1">
              <a:lnSpc>
                <a:spcPct val="90000"/>
              </a:lnSpc>
              <a:spcBef>
                <a:spcPts val="1200"/>
              </a:spcBef>
            </a:pPr>
            <a:r>
              <a:rPr lang="en-US" sz="2800" dirty="0" smtClean="0"/>
              <a:t>Infestations increasing nationwide</a:t>
            </a:r>
          </a:p>
          <a:p>
            <a:pPr eaLnBrk="1" hangingPunct="1">
              <a:lnSpc>
                <a:spcPct val="90000"/>
              </a:lnSpc>
              <a:spcBef>
                <a:spcPts val="1200"/>
              </a:spcBef>
            </a:pPr>
            <a:r>
              <a:rPr lang="en-US" sz="2800" dirty="0" smtClean="0"/>
              <a:t>Adults approx. 3/16 inch-long</a:t>
            </a:r>
          </a:p>
          <a:p>
            <a:pPr eaLnBrk="1" hangingPunct="1">
              <a:lnSpc>
                <a:spcPct val="90000"/>
              </a:lnSpc>
              <a:spcBef>
                <a:spcPts val="1200"/>
              </a:spcBef>
            </a:pPr>
            <a:r>
              <a:rPr lang="en-US" sz="2800" dirty="0" smtClean="0"/>
              <a:t>Hide in cracks and crevices during day</a:t>
            </a:r>
          </a:p>
          <a:p>
            <a:pPr eaLnBrk="1" hangingPunct="1">
              <a:lnSpc>
                <a:spcPct val="90000"/>
              </a:lnSpc>
              <a:spcBef>
                <a:spcPts val="1200"/>
              </a:spcBef>
            </a:pPr>
            <a:r>
              <a:rPr lang="en-US" sz="2800" dirty="0" smtClean="0"/>
              <a:t>Previously fed adults can survive 6-7 months without human host</a:t>
            </a:r>
          </a:p>
          <a:p>
            <a:pPr eaLnBrk="1" hangingPunct="1">
              <a:lnSpc>
                <a:spcPct val="90000"/>
              </a:lnSpc>
              <a:spcBef>
                <a:spcPts val="1200"/>
              </a:spcBef>
            </a:pPr>
            <a:r>
              <a:rPr lang="en-US" sz="2800" dirty="0" smtClean="0"/>
              <a:t>Must feed on blood from humans, pets, birds or bats</a:t>
            </a:r>
          </a:p>
        </p:txBody>
      </p:sp>
      <p:sp>
        <p:nvSpPr>
          <p:cNvPr id="7" name="Footer Placeholder 4"/>
          <p:cNvSpPr txBox="1">
            <a:spLocks/>
          </p:cNvSpPr>
          <p:nvPr/>
        </p:nvSpPr>
        <p:spPr bwMode="auto">
          <a:xfrm>
            <a:off x="6324600" y="228600"/>
            <a:ext cx="2057400" cy="228600"/>
          </a:xfrm>
          <a:prstGeom prst="rect">
            <a:avLst/>
          </a:prstGeom>
          <a:noFill/>
          <a:ln w="9525">
            <a:noFill/>
            <a:miter lim="800000"/>
            <a:headEnd/>
            <a:tailEnd/>
          </a:ln>
          <a:effectLst/>
        </p:spPr>
        <p:txBody>
          <a:bodyPr/>
          <a:lstStyle/>
          <a:p>
            <a:pPr algn="r">
              <a:defRPr/>
            </a:pPr>
            <a:r>
              <a:rPr lang="en-US" sz="1400" dirty="0" smtClean="0"/>
              <a:t>Photo </a:t>
            </a:r>
            <a:r>
              <a:rPr lang="en-US" sz="1400" dirty="0"/>
              <a:t>by M. Merchant</a:t>
            </a:r>
          </a:p>
        </p:txBody>
      </p:sp>
      <p:pic>
        <p:nvPicPr>
          <p:cNvPr id="73730" name="Picture 2"/>
          <p:cNvPicPr>
            <a:picLocks noChangeAspect="1" noChangeArrowheads="1"/>
          </p:cNvPicPr>
          <p:nvPr/>
        </p:nvPicPr>
        <p:blipFill>
          <a:blip r:embed="rId4" cstate="print"/>
          <a:srcRect/>
          <a:stretch>
            <a:fillRect/>
          </a:stretch>
        </p:blipFill>
        <p:spPr bwMode="auto">
          <a:xfrm>
            <a:off x="4038600" y="3581400"/>
            <a:ext cx="4713988" cy="3076575"/>
          </a:xfrm>
          <a:prstGeom prst="rect">
            <a:avLst/>
          </a:prstGeom>
          <a:noFill/>
          <a:ln w="9525">
            <a:noFill/>
            <a:miter lim="800000"/>
            <a:headEnd/>
            <a:tailEnd/>
          </a:ln>
        </p:spPr>
      </p:pic>
    </p:spTree>
    <p:extLst>
      <p:ext uri="{BB962C8B-B14F-4D97-AF65-F5344CB8AC3E}">
        <p14:creationId xmlns:p14="http://schemas.microsoft.com/office/powerpoint/2010/main" val="18991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fade">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fade">
                                      <p:cBhvr>
                                        <p:cTn id="22" dur="500"/>
                                        <p:tgtEl>
                                          <p:spTgt spid="4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animEffect transition="in" filter="fade">
                                      <p:cBhvr>
                                        <p:cTn id="27"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Bed bug feeding habits</a:t>
            </a:r>
            <a:endParaRPr lang="en-US" dirty="0"/>
          </a:p>
        </p:txBody>
      </p:sp>
      <p:pic>
        <p:nvPicPr>
          <p:cNvPr id="4" name="Content Placeholder 3" descr="bed bug bites.jpg"/>
          <p:cNvPicPr>
            <a:picLocks noGrp="1" noChangeAspect="1"/>
          </p:cNvPicPr>
          <p:nvPr>
            <p:ph sz="quarter" idx="4294967295"/>
          </p:nvPr>
        </p:nvPicPr>
        <p:blipFill>
          <a:blip r:embed="rId2" cstate="print"/>
          <a:stretch>
            <a:fillRect/>
          </a:stretch>
        </p:blipFill>
        <p:spPr>
          <a:xfrm>
            <a:off x="685800" y="1371600"/>
            <a:ext cx="3124200" cy="2834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ontent Placeholder 4"/>
          <p:cNvSpPr>
            <a:spLocks noGrp="1"/>
          </p:cNvSpPr>
          <p:nvPr>
            <p:ph sz="quarter" idx="2"/>
          </p:nvPr>
        </p:nvSpPr>
        <p:spPr>
          <a:xfrm>
            <a:off x="4267200" y="1676400"/>
            <a:ext cx="4343400" cy="4221163"/>
          </a:xfrm>
        </p:spPr>
        <p:txBody>
          <a:bodyPr>
            <a:normAutofit lnSpcReduction="10000"/>
          </a:bodyPr>
          <a:lstStyle/>
          <a:p>
            <a:r>
              <a:rPr lang="en-US" dirty="0" smtClean="0"/>
              <a:t>Prefer feeding during darkness</a:t>
            </a:r>
          </a:p>
          <a:p>
            <a:r>
              <a:rPr lang="en-US" dirty="0" smtClean="0"/>
              <a:t>Bites painless</a:t>
            </a:r>
          </a:p>
          <a:p>
            <a:r>
              <a:rPr lang="en-US" dirty="0" smtClean="0"/>
              <a:t>50% of people with bed bug infestations may not know they are being bitten</a:t>
            </a:r>
          </a:p>
          <a:p>
            <a:r>
              <a:rPr lang="en-US" dirty="0" smtClean="0"/>
              <a:t>High risk of infestation moving from one apartment to adjacent apartment</a:t>
            </a:r>
          </a:p>
        </p:txBody>
      </p:sp>
      <p:pic>
        <p:nvPicPr>
          <p:cNvPr id="6" name="Picture 5" descr="bed bugCRW_0507.jpg"/>
          <p:cNvPicPr>
            <a:picLocks noChangeAspect="1"/>
          </p:cNvPicPr>
          <p:nvPr/>
        </p:nvPicPr>
        <p:blipFill>
          <a:blip r:embed="rId3" cstate="print"/>
          <a:srcRect l="24879" t="8889" r="5787" b="30000"/>
          <a:stretch>
            <a:fillRect/>
          </a:stretch>
        </p:blipFill>
        <p:spPr>
          <a:xfrm>
            <a:off x="685800" y="4191000"/>
            <a:ext cx="3124200" cy="2490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64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endParaRPr lang="en-US" smtClean="0"/>
          </a:p>
        </p:txBody>
      </p:sp>
      <p:sp>
        <p:nvSpPr>
          <p:cNvPr id="5122" name="Footer Placeholder 3"/>
          <p:cNvSpPr>
            <a:spLocks noGrp="1"/>
          </p:cNvSpPr>
          <p:nvPr>
            <p:ph type="ftr" sz="quarter" idx="11"/>
          </p:nvPr>
        </p:nvSpPr>
        <p:spPr>
          <a:noFill/>
        </p:spPr>
        <p:txBody>
          <a:bodyPr/>
          <a:lstStyle/>
          <a:p>
            <a:r>
              <a:rPr lang="en-US" smtClean="0"/>
              <a:t>© Entomological Society of America</a:t>
            </a:r>
          </a:p>
        </p:txBody>
      </p:sp>
      <p:sp>
        <p:nvSpPr>
          <p:cNvPr id="5124" name="Rectangle 3"/>
          <p:cNvSpPr>
            <a:spLocks noGrp="1" noChangeArrowheads="1"/>
          </p:cNvSpPr>
          <p:nvPr>
            <p:ph sz="quarter" idx="1"/>
          </p:nvPr>
        </p:nvSpPr>
        <p:spPr/>
        <p:txBody>
          <a:bodyPr/>
          <a:lstStyle/>
          <a:p>
            <a:pPr eaLnBrk="1" hangingPunct="1"/>
            <a:endParaRPr lang="en-US" smtClean="0"/>
          </a:p>
        </p:txBody>
      </p:sp>
      <p:pic>
        <p:nvPicPr>
          <p:cNvPr id="5125" name="Picture 5" descr="bedbug infestation apt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7"/>
          <p:cNvGrpSpPr>
            <a:grpSpLocks/>
          </p:cNvGrpSpPr>
          <p:nvPr/>
        </p:nvGrpSpPr>
        <p:grpSpPr bwMode="auto">
          <a:xfrm>
            <a:off x="3733800" y="838200"/>
            <a:ext cx="4343400" cy="5429250"/>
            <a:chOff x="3733800" y="838200"/>
            <a:chExt cx="4343400" cy="5429250"/>
          </a:xfrm>
        </p:grpSpPr>
        <p:pic>
          <p:nvPicPr>
            <p:cNvPr id="6" name="Picture 5" descr="IMG_6150a.jpg"/>
            <p:cNvPicPr>
              <a:picLocks noChangeAspect="1"/>
            </p:cNvPicPr>
            <p:nvPr/>
          </p:nvPicPr>
          <p:blipFill>
            <a:blip r:embed="rId4" cstate="print"/>
            <a:stretch>
              <a:fillRect/>
            </a:stretch>
          </p:blipFill>
          <p:spPr>
            <a:xfrm>
              <a:off x="3733800" y="838200"/>
              <a:ext cx="4343400" cy="5429250"/>
            </a:xfrm>
            <a:prstGeom prst="rect">
              <a:avLst/>
            </a:prstGeom>
            <a:effectLst>
              <a:outerShdw blurRad="228600" dist="38100" dir="2700000" sx="104000" sy="104000" algn="tl" rotWithShape="0">
                <a:prstClr val="black">
                  <a:alpha val="17000"/>
                </a:prstClr>
              </a:outerShdw>
            </a:effectLst>
          </p:spPr>
        </p:pic>
        <p:sp>
          <p:nvSpPr>
            <p:cNvPr id="7" name="Footer Placeholder 4"/>
            <p:cNvSpPr txBox="1">
              <a:spLocks/>
            </p:cNvSpPr>
            <p:nvPr/>
          </p:nvSpPr>
          <p:spPr bwMode="auto">
            <a:xfrm>
              <a:off x="3810000" y="914400"/>
              <a:ext cx="4114800" cy="244475"/>
            </a:xfrm>
            <a:prstGeom prst="rect">
              <a:avLst/>
            </a:prstGeom>
            <a:noFill/>
            <a:ln w="9525">
              <a:noFill/>
              <a:miter lim="800000"/>
              <a:headEnd/>
              <a:tailEnd/>
            </a:ln>
            <a:effectLst/>
          </p:spPr>
          <p:txBody>
            <a:bodyPr/>
            <a:lstStyle/>
            <a:p>
              <a:pPr>
                <a:defRPr/>
              </a:pPr>
              <a:r>
                <a:rPr lang="en-US" sz="1400" dirty="0">
                  <a:solidFill>
                    <a:schemeClr val="accent4"/>
                  </a:solidFill>
                </a:rPr>
                <a:t>Photo by M. Merchant</a:t>
              </a:r>
            </a:p>
          </p:txBody>
        </p:sp>
      </p:grpSp>
    </p:spTree>
    <p:extLst>
      <p:ext uri="{BB962C8B-B14F-4D97-AF65-F5344CB8AC3E}">
        <p14:creationId xmlns:p14="http://schemas.microsoft.com/office/powerpoint/2010/main" val="411617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1371600" y="6488668"/>
            <a:ext cx="3268715" cy="369332"/>
          </a:xfrm>
          <a:prstGeom prst="rect">
            <a:avLst/>
          </a:prstGeom>
          <a:noFill/>
        </p:spPr>
        <p:txBody>
          <a:bodyPr wrap="none" rtlCol="0">
            <a:spAutoFit/>
          </a:bodyPr>
          <a:lstStyle/>
          <a:p>
            <a:r>
              <a:rPr lang="en-US" dirty="0" smtClean="0"/>
              <a:t>Photo by </a:t>
            </a:r>
            <a:r>
              <a:rPr lang="en-US" dirty="0" err="1" smtClean="0"/>
              <a:t>clairebelles</a:t>
            </a:r>
            <a:r>
              <a:rPr lang="en-US" dirty="0" smtClean="0"/>
              <a:t>, courtesy </a:t>
            </a:r>
            <a:r>
              <a:rPr lang="en-US" dirty="0" err="1" smtClean="0"/>
              <a:t>Flickr</a:t>
            </a:r>
            <a:endParaRPr lang="en-US" dirty="0"/>
          </a:p>
        </p:txBody>
      </p:sp>
    </p:spTree>
    <p:extLst>
      <p:ext uri="{BB962C8B-B14F-4D97-AF65-F5344CB8AC3E}">
        <p14:creationId xmlns:p14="http://schemas.microsoft.com/office/powerpoint/2010/main" val="553980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868362"/>
          </a:xfrm>
        </p:spPr>
        <p:txBody>
          <a:bodyPr/>
          <a:lstStyle/>
          <a:p>
            <a:pPr algn="l"/>
            <a:r>
              <a:rPr lang="en-US" sz="4400" dirty="0" smtClean="0"/>
              <a:t>Challenges with bed bugs</a:t>
            </a:r>
            <a:endParaRPr lang="en-US" sz="4400" dirty="0"/>
          </a:p>
        </p:txBody>
      </p:sp>
      <p:pic>
        <p:nvPicPr>
          <p:cNvPr id="75778" name="Picture 2"/>
          <p:cNvPicPr>
            <a:picLocks noGrp="1" noChangeAspect="1" noChangeArrowheads="1"/>
          </p:cNvPicPr>
          <p:nvPr>
            <p:ph sz="quarter" idx="4294967295"/>
          </p:nvPr>
        </p:nvPicPr>
        <p:blipFill>
          <a:blip r:embed="rId2" cstate="print"/>
          <a:srcRect l="18750" r="12019"/>
          <a:stretch>
            <a:fillRect/>
          </a:stretch>
        </p:blipFill>
        <p:spPr bwMode="auto">
          <a:xfrm>
            <a:off x="533400" y="1524000"/>
            <a:ext cx="36576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6"/>
          <p:cNvSpPr>
            <a:spLocks noGrp="1"/>
          </p:cNvSpPr>
          <p:nvPr>
            <p:ph sz="quarter" idx="2"/>
          </p:nvPr>
        </p:nvSpPr>
        <p:spPr>
          <a:xfrm>
            <a:off x="4648200" y="1371600"/>
            <a:ext cx="4038600" cy="4525963"/>
          </a:xfrm>
        </p:spPr>
        <p:txBody>
          <a:bodyPr>
            <a:normAutofit/>
          </a:bodyPr>
          <a:lstStyle/>
          <a:p>
            <a:r>
              <a:rPr lang="en-US" dirty="0" smtClean="0"/>
              <a:t>Hiding places diverse</a:t>
            </a:r>
          </a:p>
          <a:p>
            <a:pPr lvl="1"/>
            <a:r>
              <a:rPr lang="en-US" dirty="0" smtClean="0"/>
              <a:t>50% on or around bed</a:t>
            </a:r>
          </a:p>
          <a:p>
            <a:pPr lvl="1"/>
            <a:r>
              <a:rPr lang="en-US" dirty="0" smtClean="0"/>
              <a:t>Upholstered chairs, sofas, nightstands, dressers, other furniture</a:t>
            </a:r>
          </a:p>
          <a:p>
            <a:pPr lvl="1"/>
            <a:r>
              <a:rPr lang="en-US" dirty="0" smtClean="0"/>
              <a:t>Baseboards, under carpet tack strip, any small cracks, behind posters, clocks, etc.</a:t>
            </a:r>
          </a:p>
          <a:p>
            <a:r>
              <a:rPr lang="en-US" dirty="0" smtClean="0"/>
              <a:t>Replacing mattress more a problem than a solution</a:t>
            </a:r>
          </a:p>
          <a:p>
            <a:pPr lvl="1"/>
            <a:r>
              <a:rPr lang="en-US" dirty="0" smtClean="0"/>
              <a:t>Mattress and box spring encasements the answer</a:t>
            </a:r>
            <a:endParaRPr lang="en-US" dirty="0"/>
          </a:p>
        </p:txBody>
      </p:sp>
      <p:sp>
        <p:nvSpPr>
          <p:cNvPr id="10" name="TextBox 9"/>
          <p:cNvSpPr txBox="1"/>
          <p:nvPr/>
        </p:nvSpPr>
        <p:spPr>
          <a:xfrm>
            <a:off x="685800" y="5638800"/>
            <a:ext cx="3200400" cy="923330"/>
          </a:xfrm>
          <a:prstGeom prst="rect">
            <a:avLst/>
          </a:prstGeom>
          <a:noFill/>
        </p:spPr>
        <p:txBody>
          <a:bodyPr wrap="square" rtlCol="0">
            <a:spAutoFit/>
          </a:bodyPr>
          <a:lstStyle/>
          <a:p>
            <a:r>
              <a:rPr lang="en-US" dirty="0" smtClean="0"/>
              <a:t>Family of bed bugs around recessed screw in plastic office chair</a:t>
            </a:r>
            <a:endParaRPr lang="en-US" dirty="0"/>
          </a:p>
        </p:txBody>
      </p:sp>
      <p:pic>
        <p:nvPicPr>
          <p:cNvPr id="75779" name="Picture 3"/>
          <p:cNvPicPr>
            <a:picLocks noChangeAspect="1" noChangeArrowheads="1"/>
          </p:cNvPicPr>
          <p:nvPr/>
        </p:nvPicPr>
        <p:blipFill>
          <a:blip r:embed="rId3" cstate="print"/>
          <a:srcRect l="11502" r="30282"/>
          <a:stretch>
            <a:fillRect/>
          </a:stretch>
        </p:blipFill>
        <p:spPr bwMode="auto">
          <a:xfrm>
            <a:off x="381000" y="1295400"/>
            <a:ext cx="4165435"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22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fade">
                                      <p:cBhvr>
                                        <p:cTn id="7" dur="2000"/>
                                        <p:tgtEl>
                                          <p:spTgt spid="7577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p:cTn id="1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7">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p:cTn id="2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7">
                                            <p:txEl>
                                              <p:pRg st="2" end="2"/>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p:cTn id="27"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p:cTn id="34"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7">
                                            <p:txEl>
                                              <p:pRg st="4" end="4"/>
                                            </p:txEl>
                                          </p:spTgt>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 calcmode="lin" valueType="num">
                                      <p:cBhvr>
                                        <p:cTn id="39"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28600"/>
            <a:ext cx="7924800" cy="1371600"/>
          </a:xfrm>
        </p:spPr>
        <p:txBody>
          <a:bodyPr/>
          <a:lstStyle/>
          <a:p>
            <a:r>
              <a:rPr lang="en-US" dirty="0"/>
              <a:t>History of </a:t>
            </a:r>
            <a:r>
              <a:rPr lang="en-US" dirty="0" smtClean="0"/>
              <a:t>School IPM</a:t>
            </a:r>
            <a:endParaRPr lang="en-US" dirty="0"/>
          </a:p>
        </p:txBody>
      </p:sp>
      <p:sp>
        <p:nvSpPr>
          <p:cNvPr id="13315" name="Rectangle 3"/>
          <p:cNvSpPr>
            <a:spLocks noGrp="1" noChangeArrowheads="1"/>
          </p:cNvSpPr>
          <p:nvPr>
            <p:ph type="body" idx="1"/>
          </p:nvPr>
        </p:nvSpPr>
        <p:spPr>
          <a:xfrm>
            <a:off x="457200" y="1981200"/>
            <a:ext cx="8229600" cy="4144963"/>
          </a:xfrm>
        </p:spPr>
        <p:txBody>
          <a:bodyPr/>
          <a:lstStyle/>
          <a:p>
            <a:pPr>
              <a:lnSpc>
                <a:spcPct val="90000"/>
              </a:lnSpc>
            </a:pPr>
            <a:r>
              <a:rPr lang="en-US" dirty="0"/>
              <a:t>U.S. EPA “introduced” school IPM in early 1990s</a:t>
            </a:r>
          </a:p>
          <a:p>
            <a:pPr lvl="1">
              <a:lnSpc>
                <a:spcPct val="90000"/>
              </a:lnSpc>
            </a:pPr>
            <a:r>
              <a:rPr lang="en-US" dirty="0"/>
              <a:t>Grants were provided to land grant institutions to develop materials to help schools understand a different way to control pest. </a:t>
            </a:r>
          </a:p>
          <a:p>
            <a:pPr>
              <a:lnSpc>
                <a:spcPct val="90000"/>
              </a:lnSpc>
            </a:pPr>
            <a:r>
              <a:rPr lang="en-US" dirty="0"/>
              <a:t>Regional IPM Centers founded to promote better adoption of IPM and research better solutions to problems in 1999. </a:t>
            </a:r>
          </a:p>
          <a:p>
            <a:pPr lvl="1">
              <a:lnSpc>
                <a:spcPct val="90000"/>
              </a:lnSpc>
            </a:pPr>
            <a:r>
              <a:rPr lang="en-US" dirty="0"/>
              <a:t>Regional IPM Centers began promoting school IPM research in the new millennium </a:t>
            </a:r>
          </a:p>
          <a:p>
            <a:pPr>
              <a:lnSpc>
                <a:spcPct val="90000"/>
              </a:lnSpc>
            </a:pPr>
            <a:endParaRPr lang="en-US" dirty="0"/>
          </a:p>
        </p:txBody>
      </p:sp>
      <p:pic>
        <p:nvPicPr>
          <p:cNvPr id="13316" name="Picture 4" descr="EPA IPM 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953000"/>
            <a:ext cx="2438400" cy="160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266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with bed bugs</a:t>
            </a:r>
            <a:endParaRPr lang="en-US" dirty="0"/>
          </a:p>
        </p:txBody>
      </p:sp>
      <p:sp>
        <p:nvSpPr>
          <p:cNvPr id="7" name="Content Placeholder 6"/>
          <p:cNvSpPr>
            <a:spLocks noGrp="1"/>
          </p:cNvSpPr>
          <p:nvPr>
            <p:ph sz="quarter" idx="4294967295"/>
          </p:nvPr>
        </p:nvSpPr>
        <p:spPr>
          <a:xfrm>
            <a:off x="4648200" y="1752600"/>
            <a:ext cx="4267200" cy="4572000"/>
          </a:xfrm>
          <a:prstGeom prst="rect">
            <a:avLst/>
          </a:prstGeom>
        </p:spPr>
        <p:txBody>
          <a:bodyPr>
            <a:noAutofit/>
          </a:bodyPr>
          <a:lstStyle/>
          <a:p>
            <a:r>
              <a:rPr lang="en-US" sz="2000" dirty="0" smtClean="0"/>
              <a:t>Control expensive</a:t>
            </a:r>
          </a:p>
          <a:p>
            <a:pPr lvl="1"/>
            <a:r>
              <a:rPr lang="en-US" sz="2000" dirty="0" smtClean="0"/>
              <a:t>Labor-intensive</a:t>
            </a:r>
          </a:p>
          <a:p>
            <a:pPr lvl="1"/>
            <a:r>
              <a:rPr lang="en-US" sz="2000" dirty="0" smtClean="0"/>
              <a:t>Success highly dependent on customer cooperation</a:t>
            </a:r>
          </a:p>
          <a:p>
            <a:pPr lvl="1"/>
            <a:r>
              <a:rPr lang="en-US" sz="2000" dirty="0" smtClean="0"/>
              <a:t>Cleaning infested clothes</a:t>
            </a:r>
          </a:p>
          <a:p>
            <a:pPr lvl="2"/>
            <a:r>
              <a:rPr lang="en-US" sz="2000" dirty="0" smtClean="0"/>
              <a:t>Freeze 10-12 hours min.</a:t>
            </a:r>
          </a:p>
          <a:p>
            <a:pPr lvl="2"/>
            <a:r>
              <a:rPr lang="en-US" sz="2000" dirty="0" smtClean="0"/>
              <a:t>Hot-setting on drier 30 min.</a:t>
            </a:r>
          </a:p>
          <a:p>
            <a:pPr lvl="2"/>
            <a:r>
              <a:rPr lang="en-US" sz="2000" dirty="0" smtClean="0"/>
              <a:t>Hot wash 30 </a:t>
            </a:r>
            <a:r>
              <a:rPr lang="en-US" sz="2000" dirty="0" err="1" smtClean="0"/>
              <a:t>mins</a:t>
            </a:r>
            <a:r>
              <a:rPr lang="en-US" sz="2000" dirty="0" smtClean="0"/>
              <a:t>.  (140</a:t>
            </a:r>
            <a:r>
              <a:rPr lang="en-US" sz="2000" baseline="30000" dirty="0" smtClean="0"/>
              <a:t>o</a:t>
            </a:r>
            <a:r>
              <a:rPr lang="en-US" sz="2000" dirty="0" smtClean="0"/>
              <a:t>)</a:t>
            </a:r>
          </a:p>
          <a:p>
            <a:pPr lvl="2"/>
            <a:r>
              <a:rPr lang="en-US" sz="2000" dirty="0" smtClean="0"/>
              <a:t>Dry cleaning effective</a:t>
            </a:r>
          </a:p>
          <a:p>
            <a:pPr lvl="1"/>
            <a:r>
              <a:rPr lang="en-US" sz="2000" dirty="0" smtClean="0"/>
              <a:t>Pesticides not highly effective</a:t>
            </a:r>
          </a:p>
          <a:p>
            <a:pPr lvl="2"/>
            <a:endParaRPr lang="en-US" sz="2000" dirty="0"/>
          </a:p>
        </p:txBody>
      </p:sp>
      <p:pic>
        <p:nvPicPr>
          <p:cNvPr id="9" name="Content Placeholder 5" descr="IMG_6119a.jpg"/>
          <p:cNvPicPr>
            <a:picLocks noChangeAspect="1"/>
          </p:cNvPicPr>
          <p:nvPr/>
        </p:nvPicPr>
        <p:blipFill>
          <a:blip r:embed="rId2" cstate="print"/>
          <a:stretch>
            <a:fillRect/>
          </a:stretch>
        </p:blipFill>
        <p:spPr>
          <a:xfrm>
            <a:off x="228600" y="1905000"/>
            <a:ext cx="4476750"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1755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2"/>
          </p:nvPr>
        </p:nvPicPr>
        <p:blipFill>
          <a:blip r:embed="rId2" cstate="print"/>
          <a:srcRect l="35981"/>
          <a:stretch>
            <a:fillRect/>
          </a:stretch>
        </p:blipFill>
        <p:spPr bwMode="auto">
          <a:xfrm>
            <a:off x="4648199" y="0"/>
            <a:ext cx="4495801" cy="6858000"/>
          </a:xfrm>
          <a:prstGeom prst="rect">
            <a:avLst/>
          </a:prstGeom>
          <a:noFill/>
          <a:ln w="9525">
            <a:noFill/>
            <a:miter lim="800000"/>
            <a:headEnd/>
            <a:tailEnd/>
          </a:ln>
        </p:spPr>
      </p:pic>
      <p:sp>
        <p:nvSpPr>
          <p:cNvPr id="2" name="Title 1"/>
          <p:cNvSpPr>
            <a:spLocks noGrp="1"/>
          </p:cNvSpPr>
          <p:nvPr>
            <p:ph type="title"/>
          </p:nvPr>
        </p:nvSpPr>
        <p:spPr>
          <a:xfrm>
            <a:off x="304800" y="304800"/>
            <a:ext cx="7772400" cy="868362"/>
          </a:xfrm>
        </p:spPr>
        <p:txBody>
          <a:bodyPr/>
          <a:lstStyle/>
          <a:p>
            <a:pPr algn="l"/>
            <a:r>
              <a:rPr lang="en-US" sz="4400" dirty="0" smtClean="0"/>
              <a:t>Challenges with bed bugs</a:t>
            </a:r>
            <a:endParaRPr lang="en-US" sz="4400" dirty="0"/>
          </a:p>
        </p:txBody>
      </p:sp>
      <p:sp>
        <p:nvSpPr>
          <p:cNvPr id="3" name="Content Placeholder 2"/>
          <p:cNvSpPr>
            <a:spLocks noGrp="1"/>
          </p:cNvSpPr>
          <p:nvPr>
            <p:ph sz="quarter" idx="4294967295"/>
          </p:nvPr>
        </p:nvSpPr>
        <p:spPr>
          <a:xfrm>
            <a:off x="685800" y="1447800"/>
            <a:ext cx="3581400" cy="4572000"/>
          </a:xfrm>
          <a:prstGeom prst="rect">
            <a:avLst/>
          </a:prstGeom>
        </p:spPr>
        <p:txBody>
          <a:bodyPr/>
          <a:lstStyle/>
          <a:p>
            <a:r>
              <a:rPr lang="en-US" sz="2800" dirty="0" smtClean="0"/>
              <a:t>Bed bugs are excellent hitchhikers </a:t>
            </a:r>
          </a:p>
          <a:p>
            <a:pPr lvl="1"/>
            <a:r>
              <a:rPr lang="en-US" sz="1800" dirty="0" smtClean="0"/>
              <a:t>Suitcases</a:t>
            </a:r>
          </a:p>
          <a:p>
            <a:pPr lvl="1"/>
            <a:r>
              <a:rPr lang="en-US" sz="1800" dirty="0" smtClean="0"/>
              <a:t>Clothing</a:t>
            </a:r>
          </a:p>
          <a:p>
            <a:pPr lvl="1"/>
            <a:r>
              <a:rPr lang="en-US" sz="1800" dirty="0" smtClean="0"/>
              <a:t>Backpacks</a:t>
            </a:r>
          </a:p>
          <a:p>
            <a:r>
              <a:rPr lang="en-US" sz="2800" dirty="0" smtClean="0"/>
              <a:t>Bed bugs are good runners</a:t>
            </a:r>
          </a:p>
        </p:txBody>
      </p:sp>
      <p:sp>
        <p:nvSpPr>
          <p:cNvPr id="4099" name="Rectangle 3">
            <a:hlinkClick r:id="rId3"/>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1676400" y="6550223"/>
            <a:ext cx="3048000" cy="307777"/>
          </a:xfrm>
          <a:prstGeom prst="rect">
            <a:avLst/>
          </a:prstGeom>
          <a:noFill/>
        </p:spPr>
        <p:txBody>
          <a:bodyPr wrap="square" rtlCol="0">
            <a:spAutoFit/>
          </a:bodyPr>
          <a:lstStyle/>
          <a:p>
            <a:pPr algn="r"/>
            <a:r>
              <a:rPr lang="en-US" sz="1400" dirty="0" smtClean="0"/>
              <a:t>Photo by Ed Yourdon, </a:t>
            </a:r>
            <a:r>
              <a:rPr lang="en-US" sz="1400" dirty="0" err="1" smtClean="0"/>
              <a:t>Flickr</a:t>
            </a:r>
            <a:r>
              <a:rPr lang="en-US" sz="1400" dirty="0" smtClean="0"/>
              <a:t> </a:t>
            </a:r>
            <a:endParaRPr lang="en-US" sz="1400" dirty="0"/>
          </a:p>
        </p:txBody>
      </p:sp>
    </p:spTree>
    <p:extLst>
      <p:ext uri="{BB962C8B-B14F-4D97-AF65-F5344CB8AC3E}">
        <p14:creationId xmlns:p14="http://schemas.microsoft.com/office/powerpoint/2010/main" val="962227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143000"/>
          </a:xfrm>
        </p:spPr>
        <p:txBody>
          <a:bodyPr/>
          <a:lstStyle/>
          <a:p>
            <a:pPr algn="l"/>
            <a:r>
              <a:rPr lang="en-US" sz="4800" dirty="0" smtClean="0"/>
              <a:t>Monitoring and detection</a:t>
            </a:r>
            <a:endParaRPr lang="en-US" sz="4800" dirty="0"/>
          </a:p>
        </p:txBody>
      </p:sp>
      <p:pic>
        <p:nvPicPr>
          <p:cNvPr id="74754" name="Picture 2"/>
          <p:cNvPicPr>
            <a:picLocks noGrp="1" noChangeAspect="1" noChangeArrowheads="1"/>
          </p:cNvPicPr>
          <p:nvPr>
            <p:ph sz="quarter" idx="4294967295"/>
          </p:nvPr>
        </p:nvPicPr>
        <p:blipFill>
          <a:blip r:embed="rId2" cstate="print"/>
          <a:srcRect/>
          <a:stretch>
            <a:fillRect/>
          </a:stretch>
        </p:blipFill>
        <p:spPr bwMode="auto">
          <a:xfrm>
            <a:off x="381000" y="1447800"/>
            <a:ext cx="4196548" cy="3143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6"/>
          <p:cNvSpPr>
            <a:spLocks noGrp="1"/>
          </p:cNvSpPr>
          <p:nvPr>
            <p:ph sz="quarter" idx="2"/>
          </p:nvPr>
        </p:nvSpPr>
        <p:spPr>
          <a:xfrm>
            <a:off x="4876800" y="1371600"/>
            <a:ext cx="3810000" cy="4525963"/>
          </a:xfrm>
        </p:spPr>
        <p:txBody>
          <a:bodyPr>
            <a:normAutofit lnSpcReduction="10000"/>
          </a:bodyPr>
          <a:lstStyle/>
          <a:p>
            <a:r>
              <a:rPr lang="en-US" dirty="0" smtClean="0"/>
              <a:t>Look for fecal specks and bugs around beds</a:t>
            </a:r>
          </a:p>
          <a:p>
            <a:pPr lvl="1"/>
            <a:r>
              <a:rPr lang="en-US" dirty="0" smtClean="0"/>
              <a:t>Headboards in hotels</a:t>
            </a:r>
          </a:p>
          <a:p>
            <a:pPr lvl="1"/>
            <a:r>
              <a:rPr lang="en-US" dirty="0" smtClean="0"/>
              <a:t>Mattresses in homes</a:t>
            </a:r>
          </a:p>
          <a:p>
            <a:r>
              <a:rPr lang="en-US" dirty="0" smtClean="0"/>
              <a:t>Sticky cards not very effective</a:t>
            </a:r>
          </a:p>
          <a:p>
            <a:r>
              <a:rPr lang="en-US" dirty="0" smtClean="0"/>
              <a:t>CO</a:t>
            </a:r>
            <a:r>
              <a:rPr lang="en-US" baseline="-25000" dirty="0" smtClean="0"/>
              <a:t>2</a:t>
            </a:r>
            <a:r>
              <a:rPr lang="en-US" dirty="0" smtClean="0"/>
              <a:t> traps becoming more useful</a:t>
            </a:r>
          </a:p>
          <a:p>
            <a:r>
              <a:rPr lang="en-US" dirty="0" smtClean="0"/>
              <a:t>New passive monitoring traps</a:t>
            </a:r>
          </a:p>
          <a:p>
            <a:r>
              <a:rPr lang="en-US" dirty="0" smtClean="0"/>
              <a:t>Dogs</a:t>
            </a:r>
            <a:endParaRPr lang="en-US" dirty="0"/>
          </a:p>
        </p:txBody>
      </p:sp>
      <p:pic>
        <p:nvPicPr>
          <p:cNvPr id="76802" name="Picture 2"/>
          <p:cNvPicPr>
            <a:picLocks noChangeAspect="1" noChangeArrowheads="1"/>
          </p:cNvPicPr>
          <p:nvPr/>
        </p:nvPicPr>
        <p:blipFill>
          <a:blip r:embed="rId3" cstate="print"/>
          <a:srcRect/>
          <a:stretch>
            <a:fillRect/>
          </a:stretch>
        </p:blipFill>
        <p:spPr bwMode="auto">
          <a:xfrm>
            <a:off x="381000" y="1447800"/>
            <a:ext cx="4220794"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G_0331.JPG"/>
          <p:cNvPicPr>
            <a:picLocks noChangeAspect="1"/>
          </p:cNvPicPr>
          <p:nvPr/>
        </p:nvPicPr>
        <p:blipFill>
          <a:blip r:embed="rId4" cstate="print"/>
          <a:srcRect l="15000" t="17500" r="23333" b="1250"/>
          <a:stretch>
            <a:fillRect/>
          </a:stretch>
        </p:blipFill>
        <p:spPr>
          <a:xfrm>
            <a:off x="381000" y="1447800"/>
            <a:ext cx="4250788"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04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500" fill="hold"/>
                                        <p:tgtEl>
                                          <p:spTgt spid="76802"/>
                                        </p:tgtEl>
                                        <p:attrNameLst>
                                          <p:attrName>ppt_w</p:attrName>
                                        </p:attrNameLst>
                                      </p:cBhvr>
                                      <p:tavLst>
                                        <p:tav tm="0">
                                          <p:val>
                                            <p:fltVal val="0"/>
                                          </p:val>
                                        </p:tav>
                                        <p:tav tm="100000">
                                          <p:val>
                                            <p:strVal val="#ppt_w"/>
                                          </p:val>
                                        </p:tav>
                                      </p:tavLst>
                                    </p:anim>
                                    <p:anim calcmode="lin" valueType="num">
                                      <p:cBhvr>
                                        <p:cTn id="8" dur="500" fill="hold"/>
                                        <p:tgtEl>
                                          <p:spTgt spid="76802"/>
                                        </p:tgtEl>
                                        <p:attrNameLst>
                                          <p:attrName>ppt_h</p:attrName>
                                        </p:attrNameLst>
                                      </p:cBhvr>
                                      <p:tavLst>
                                        <p:tav tm="0">
                                          <p:val>
                                            <p:fltVal val="0"/>
                                          </p:val>
                                        </p:tav>
                                        <p:tav tm="100000">
                                          <p:val>
                                            <p:strVal val="#ppt_h"/>
                                          </p:val>
                                        </p:tav>
                                      </p:tavLst>
                                    </p:anim>
                                    <p:animEffect transition="in" filter="fade">
                                      <p:cBhvr>
                                        <p:cTn id="9" dur="500"/>
                                        <p:tgtEl>
                                          <p:spTgt spid="7680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More Information</a:t>
            </a:r>
          </a:p>
        </p:txBody>
      </p:sp>
      <p:sp>
        <p:nvSpPr>
          <p:cNvPr id="92163" name="Rectangle 3"/>
          <p:cNvSpPr>
            <a:spLocks noGrp="1" noChangeArrowheads="1"/>
          </p:cNvSpPr>
          <p:nvPr>
            <p:ph type="body" idx="1"/>
          </p:nvPr>
        </p:nvSpPr>
        <p:spPr/>
        <p:txBody>
          <a:bodyPr/>
          <a:lstStyle/>
          <a:p>
            <a:r>
              <a:rPr lang="en-US" dirty="0" smtClean="0"/>
              <a:t>Texas AgriLife School IPM Program</a:t>
            </a:r>
          </a:p>
          <a:p>
            <a:pPr lvl="1"/>
            <a:r>
              <a:rPr lang="en-US" dirty="0" smtClean="0">
                <a:hlinkClick r:id="rId3"/>
              </a:rPr>
              <a:t>http://schoolipm.tamu.edu</a:t>
            </a:r>
            <a:endParaRPr lang="en-US" dirty="0" smtClean="0"/>
          </a:p>
          <a:p>
            <a:pPr lvl="1"/>
            <a:r>
              <a:rPr lang="en-US" dirty="0" smtClean="0">
                <a:hlinkClick r:id="rId4"/>
              </a:rPr>
              <a:t>http://Citybugs.tamu.edu</a:t>
            </a:r>
            <a:r>
              <a:rPr lang="en-US" dirty="0" smtClean="0"/>
              <a:t>  </a:t>
            </a:r>
          </a:p>
          <a:p>
            <a:r>
              <a:rPr lang="en-US" dirty="0" smtClean="0"/>
              <a:t>National </a:t>
            </a:r>
            <a:r>
              <a:rPr lang="en-US" dirty="0"/>
              <a:t>School IPM Information Source </a:t>
            </a:r>
          </a:p>
          <a:p>
            <a:pPr lvl="1"/>
            <a:r>
              <a:rPr lang="en-US" dirty="0">
                <a:hlinkClick r:id="rId5"/>
              </a:rPr>
              <a:t>http://schoolipm.ifas.ufl.edu/</a:t>
            </a:r>
            <a:r>
              <a:rPr lang="en-US" dirty="0"/>
              <a:t> </a:t>
            </a:r>
          </a:p>
          <a:p>
            <a:r>
              <a:rPr lang="en-US" dirty="0"/>
              <a:t>US EPA – Healthy Schools </a:t>
            </a:r>
          </a:p>
          <a:p>
            <a:pPr lvl="1"/>
            <a:r>
              <a:rPr lang="en-US" dirty="0">
                <a:hlinkClick r:id="rId6"/>
              </a:rPr>
              <a:t>http://cfpub.epa.gov/schools/index.cfm</a:t>
            </a:r>
            <a:r>
              <a:rPr lang="en-US" dirty="0"/>
              <a:t> </a:t>
            </a:r>
          </a:p>
          <a:p>
            <a:r>
              <a:rPr lang="en-US" dirty="0"/>
              <a:t>IPM Centers </a:t>
            </a:r>
          </a:p>
          <a:p>
            <a:pPr lvl="1"/>
            <a:r>
              <a:rPr lang="en-US" dirty="0">
                <a:hlinkClick r:id="rId7"/>
              </a:rPr>
              <a:t>http://www.ipmcenters.org/</a:t>
            </a:r>
            <a:r>
              <a:rPr lang="en-US" dirty="0"/>
              <a:t> </a:t>
            </a:r>
          </a:p>
          <a:p>
            <a:r>
              <a:rPr lang="en-US" dirty="0"/>
              <a:t>IPM Institute of North America</a:t>
            </a:r>
          </a:p>
          <a:p>
            <a:pPr lvl="1"/>
            <a:r>
              <a:rPr lang="en-US" dirty="0">
                <a:hlinkClick r:id="rId8"/>
              </a:rPr>
              <a:t>http://www.ipminstitute.org/</a:t>
            </a:r>
            <a:r>
              <a:rPr lang="en-US" dirty="0"/>
              <a:t> </a:t>
            </a:r>
          </a:p>
        </p:txBody>
      </p:sp>
    </p:spTree>
    <p:extLst>
      <p:ext uri="{BB962C8B-B14F-4D97-AF65-F5344CB8AC3E}">
        <p14:creationId xmlns:p14="http://schemas.microsoft.com/office/powerpoint/2010/main" val="1302726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p:cNvSpPr>
            <a:spLocks noGrp="1"/>
          </p:cNvSpPr>
          <p:nvPr>
            <p:ph type="title"/>
          </p:nvPr>
        </p:nvSpPr>
        <p:spPr/>
        <p:txBody>
          <a:bodyPr/>
          <a:lstStyle/>
          <a:p>
            <a:r>
              <a:rPr lang="en-US" smtClean="0"/>
              <a:t>Contact Information</a:t>
            </a:r>
          </a:p>
        </p:txBody>
      </p:sp>
      <p:sp>
        <p:nvSpPr>
          <p:cNvPr id="6147" name="Date Placeholder 4"/>
          <p:cNvSpPr>
            <a:spLocks noGrp="1"/>
          </p:cNvSpPr>
          <p:nvPr>
            <p:ph type="dt" sz="quarter" idx="10"/>
          </p:nvPr>
        </p:nvSpPr>
        <p:spPr bwMode="auto">
          <a:xfrm>
            <a:off x="6362700" y="6356350"/>
            <a:ext cx="20859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lvl1pPr>
              <a:defRPr>
                <a:solidFill>
                  <a:schemeClr val="tx1"/>
                </a:solidFill>
                <a:latin typeface="Perpetua" pitchFamily="18" charset="0"/>
              </a:defRPr>
            </a:lvl1pPr>
            <a:lvl2pPr marL="742950" indent="-285750">
              <a:defRPr>
                <a:solidFill>
                  <a:schemeClr val="tx1"/>
                </a:solidFill>
                <a:latin typeface="Perpetua" pitchFamily="18" charset="0"/>
              </a:defRPr>
            </a:lvl2pPr>
            <a:lvl3pPr marL="1143000" indent="-228600">
              <a:defRPr>
                <a:solidFill>
                  <a:schemeClr val="tx1"/>
                </a:solidFill>
                <a:latin typeface="Perpetua" pitchFamily="18" charset="0"/>
              </a:defRPr>
            </a:lvl3pPr>
            <a:lvl4pPr marL="1600200" indent="-228600">
              <a:defRPr>
                <a:solidFill>
                  <a:schemeClr val="tx1"/>
                </a:solidFill>
                <a:latin typeface="Perpetua" pitchFamily="18" charset="0"/>
              </a:defRPr>
            </a:lvl4pPr>
            <a:lvl5pPr marL="2057400" indent="-228600">
              <a:defRPr>
                <a:solidFill>
                  <a:schemeClr val="tx1"/>
                </a:solidFill>
                <a:latin typeface="Perpetua" pitchFamily="18" charset="0"/>
              </a:defRPr>
            </a:lvl5pPr>
            <a:lvl6pPr marL="2514600" indent="-228600" fontAlgn="base">
              <a:spcBef>
                <a:spcPct val="0"/>
              </a:spcBef>
              <a:spcAft>
                <a:spcPct val="0"/>
              </a:spcAft>
              <a:defRPr>
                <a:solidFill>
                  <a:schemeClr val="tx1"/>
                </a:solidFill>
                <a:latin typeface="Perpetua" pitchFamily="18" charset="0"/>
              </a:defRPr>
            </a:lvl6pPr>
            <a:lvl7pPr marL="2971800" indent="-228600" fontAlgn="base">
              <a:spcBef>
                <a:spcPct val="0"/>
              </a:spcBef>
              <a:spcAft>
                <a:spcPct val="0"/>
              </a:spcAft>
              <a:defRPr>
                <a:solidFill>
                  <a:schemeClr val="tx1"/>
                </a:solidFill>
                <a:latin typeface="Perpetua" pitchFamily="18" charset="0"/>
              </a:defRPr>
            </a:lvl7pPr>
            <a:lvl8pPr marL="3429000" indent="-228600" fontAlgn="base">
              <a:spcBef>
                <a:spcPct val="0"/>
              </a:spcBef>
              <a:spcAft>
                <a:spcPct val="0"/>
              </a:spcAft>
              <a:defRPr>
                <a:solidFill>
                  <a:schemeClr val="tx1"/>
                </a:solidFill>
                <a:latin typeface="Perpetua" pitchFamily="18" charset="0"/>
              </a:defRPr>
            </a:lvl8pPr>
            <a:lvl9pPr marL="3886200" indent="-228600" fontAlgn="base">
              <a:spcBef>
                <a:spcPct val="0"/>
              </a:spcBef>
              <a:spcAft>
                <a:spcPct val="0"/>
              </a:spcAft>
              <a:defRPr>
                <a:solidFill>
                  <a:schemeClr val="tx1"/>
                </a:solidFill>
                <a:latin typeface="Perpetua" pitchFamily="18" charset="0"/>
              </a:defRPr>
            </a:lvl9pPr>
          </a:lstStyle>
          <a:p>
            <a:pPr fontAlgn="base">
              <a:spcBef>
                <a:spcPct val="0"/>
              </a:spcBef>
              <a:spcAft>
                <a:spcPct val="0"/>
              </a:spcAft>
            </a:pPr>
            <a:fld id="{63D9987A-AB3A-4C69-A039-3CC128A099E3}" type="datetime1">
              <a:rPr lang="en-US">
                <a:solidFill>
                  <a:schemeClr val="tx2"/>
                </a:solidFill>
              </a:rPr>
              <a:pPr fontAlgn="base">
                <a:spcBef>
                  <a:spcPct val="0"/>
                </a:spcBef>
                <a:spcAft>
                  <a:spcPct val="0"/>
                </a:spcAft>
              </a:pPr>
              <a:t>4/12/2011</a:t>
            </a:fld>
            <a:endParaRPr lang="en-US">
              <a:solidFill>
                <a:schemeClr val="tx2"/>
              </a:solidFill>
            </a:endParaRPr>
          </a:p>
        </p:txBody>
      </p:sp>
      <p:sp>
        <p:nvSpPr>
          <p:cNvPr id="7" name="Slide Number Placeholder 6"/>
          <p:cNvSpPr>
            <a:spLocks noGrp="1"/>
          </p:cNvSpPr>
          <p:nvPr>
            <p:ph type="sldNum" sz="quarter" idx="12"/>
          </p:nvPr>
        </p:nvSpPr>
        <p:spPr>
          <a:xfrm>
            <a:off x="8543925" y="6356350"/>
            <a:ext cx="561975" cy="365125"/>
          </a:xfrm>
          <a:prstGeom prst="rect">
            <a:avLst/>
          </a:prstGeom>
        </p:spPr>
        <p:txBody>
          <a:bodyPr/>
          <a:lstStyle/>
          <a:p>
            <a:pPr>
              <a:defRPr/>
            </a:pPr>
            <a:fld id="{51A8417B-2FEA-4188-AECE-8A4A9DDFE195}" type="slidenum">
              <a:rPr lang="en-US"/>
              <a:pPr>
                <a:defRPr/>
              </a:pPr>
              <a:t>34</a:t>
            </a:fld>
            <a:endParaRPr lang="en-US" dirty="0"/>
          </a:p>
        </p:txBody>
      </p:sp>
      <p:sp>
        <p:nvSpPr>
          <p:cNvPr id="38915" name="Content Placeholder 8"/>
          <p:cNvSpPr>
            <a:spLocks noGrp="1"/>
          </p:cNvSpPr>
          <p:nvPr>
            <p:ph sz="quarter" idx="4294967295"/>
          </p:nvPr>
        </p:nvSpPr>
        <p:spPr>
          <a:xfrm>
            <a:off x="4648200" y="1600200"/>
            <a:ext cx="4191000" cy="4525963"/>
          </a:xfrm>
          <a:prstGeom prst="rect">
            <a:avLst/>
          </a:prstGeom>
        </p:spPr>
        <p:txBody>
          <a:bodyPr>
            <a:normAutofit fontScale="92500" lnSpcReduction="10000"/>
          </a:bodyPr>
          <a:lstStyle/>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r>
              <a:rPr lang="en-US" sz="1200" dirty="0" smtClean="0"/>
              <a:t>Shannon Cox, MS, CHES</a:t>
            </a:r>
          </a:p>
          <a:p>
            <a:pPr marL="274320" indent="-274320" fontAlgn="auto">
              <a:spcBef>
                <a:spcPts val="580"/>
              </a:spcBef>
              <a:spcAft>
                <a:spcPts val="0"/>
              </a:spcAft>
              <a:buFont typeface="Arial" charset="0"/>
              <a:buNone/>
              <a:defRPr/>
            </a:pPr>
            <a:r>
              <a:rPr lang="en-US" sz="1200" dirty="0" smtClean="0"/>
              <a:t>Health Education Coordinator III</a:t>
            </a:r>
          </a:p>
          <a:p>
            <a:pPr marL="274320" indent="-274320" fontAlgn="auto">
              <a:spcBef>
                <a:spcPts val="580"/>
              </a:spcBef>
              <a:spcAft>
                <a:spcPts val="0"/>
              </a:spcAft>
              <a:buFont typeface="Arial" charset="0"/>
              <a:buNone/>
              <a:defRPr/>
            </a:pPr>
            <a:r>
              <a:rPr lang="en-US" sz="1200" dirty="0" smtClean="0"/>
              <a:t>Southwest Center for Pediatric Environmental Health</a:t>
            </a:r>
          </a:p>
          <a:p>
            <a:pPr marL="274320" indent="-274320" fontAlgn="auto">
              <a:spcBef>
                <a:spcPts val="580"/>
              </a:spcBef>
              <a:spcAft>
                <a:spcPts val="0"/>
              </a:spcAft>
              <a:buFont typeface="Arial" charset="0"/>
              <a:buNone/>
              <a:defRPr/>
            </a:pPr>
            <a:r>
              <a:rPr lang="en-US" sz="1200" dirty="0" smtClean="0"/>
              <a:t>University of Texas Health Science Center Tyler</a:t>
            </a:r>
          </a:p>
          <a:p>
            <a:pPr marL="274320" indent="-274320" fontAlgn="auto">
              <a:spcBef>
                <a:spcPts val="580"/>
              </a:spcBef>
              <a:spcAft>
                <a:spcPts val="0"/>
              </a:spcAft>
              <a:buFont typeface="Arial" charset="0"/>
              <a:buNone/>
              <a:defRPr/>
            </a:pPr>
            <a:r>
              <a:rPr lang="en-US" sz="1200" dirty="0" smtClean="0"/>
              <a:t>11937 US Hwy 271, Tyler, Texas 75708</a:t>
            </a:r>
          </a:p>
          <a:p>
            <a:pPr marL="274320" indent="-274320" fontAlgn="auto">
              <a:spcBef>
                <a:spcPts val="580"/>
              </a:spcBef>
              <a:spcAft>
                <a:spcPts val="0"/>
              </a:spcAft>
              <a:buFont typeface="Arial" charset="0"/>
              <a:buNone/>
              <a:defRPr/>
            </a:pPr>
            <a:r>
              <a:rPr lang="en-US" sz="1200" dirty="0" smtClean="0"/>
              <a:t>Phone: 888-901-5665 or 903-877-5045</a:t>
            </a:r>
          </a:p>
          <a:p>
            <a:pPr marL="274320" indent="-274320" fontAlgn="auto">
              <a:spcBef>
                <a:spcPts val="580"/>
              </a:spcBef>
              <a:spcAft>
                <a:spcPts val="0"/>
              </a:spcAft>
              <a:buFont typeface="Arial" charset="0"/>
              <a:buNone/>
              <a:defRPr/>
            </a:pPr>
            <a:r>
              <a:rPr lang="en-US" sz="1200" dirty="0" smtClean="0"/>
              <a:t>Fax: 903-877-7982</a:t>
            </a:r>
          </a:p>
          <a:p>
            <a:pPr marL="274320" indent="-274320" fontAlgn="auto">
              <a:spcBef>
                <a:spcPts val="580"/>
              </a:spcBef>
              <a:spcAft>
                <a:spcPts val="0"/>
              </a:spcAft>
              <a:buFont typeface="Arial" charset="0"/>
              <a:buNone/>
              <a:defRPr/>
            </a:pPr>
            <a:r>
              <a:rPr lang="en-US" sz="1200" dirty="0" smtClean="0"/>
              <a:t>Email: </a:t>
            </a:r>
            <a:r>
              <a:rPr lang="en-US" sz="1200" dirty="0" smtClean="0">
                <a:hlinkClick r:id="rId2"/>
              </a:rPr>
              <a:t>shannon.cox@uthct.edu</a:t>
            </a:r>
            <a:endParaRPr lang="en-US" sz="1200" dirty="0" smtClean="0"/>
          </a:p>
          <a:p>
            <a:pPr marL="274320" indent="-274320" fontAlgn="auto">
              <a:spcBef>
                <a:spcPts val="580"/>
              </a:spcBef>
              <a:spcAft>
                <a:spcPts val="0"/>
              </a:spcAft>
              <a:buFont typeface="Arial" charset="0"/>
              <a:buNone/>
              <a:defRPr/>
            </a:pPr>
            <a:r>
              <a:rPr lang="en-US" sz="1200" dirty="0" smtClean="0"/>
              <a:t>Website: </a:t>
            </a:r>
            <a:r>
              <a:rPr lang="en-US" sz="1200" dirty="0" smtClean="0">
                <a:hlinkClick r:id="rId3"/>
              </a:rPr>
              <a:t>www.swcpeh.org</a:t>
            </a:r>
            <a:endParaRPr lang="en-US" sz="1200" dirty="0" smtClean="0"/>
          </a:p>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r>
              <a:rPr lang="en-US" sz="1200" dirty="0" smtClean="0"/>
              <a:t>Janie Fields, MPA</a:t>
            </a:r>
          </a:p>
          <a:p>
            <a:pPr marL="274320" indent="-274320" fontAlgn="auto">
              <a:spcBef>
                <a:spcPts val="580"/>
              </a:spcBef>
              <a:spcAft>
                <a:spcPts val="0"/>
              </a:spcAft>
              <a:buFont typeface="Arial" charset="0"/>
              <a:buNone/>
              <a:defRPr/>
            </a:pPr>
            <a:r>
              <a:rPr lang="en-US" sz="1200" dirty="0" smtClean="0"/>
              <a:t>Executive Director</a:t>
            </a:r>
          </a:p>
          <a:p>
            <a:pPr marL="274320" indent="-274320" fontAlgn="auto">
              <a:spcBef>
                <a:spcPts val="580"/>
              </a:spcBef>
              <a:spcAft>
                <a:spcPts val="0"/>
              </a:spcAft>
              <a:buFont typeface="Arial" charset="0"/>
              <a:buNone/>
              <a:defRPr/>
            </a:pPr>
            <a:r>
              <a:rPr lang="en-US" sz="1200" dirty="0" smtClean="0"/>
              <a:t>Children’s Environmental Health Institute</a:t>
            </a:r>
          </a:p>
          <a:p>
            <a:pPr marL="274320" indent="-274320" fontAlgn="auto">
              <a:spcBef>
                <a:spcPts val="580"/>
              </a:spcBef>
              <a:spcAft>
                <a:spcPts val="0"/>
              </a:spcAft>
              <a:buFont typeface="Arial" charset="0"/>
              <a:buNone/>
              <a:defRPr/>
            </a:pPr>
            <a:r>
              <a:rPr lang="en-US" sz="1200" dirty="0" smtClean="0"/>
              <a:t>3000 B. Island Way, Austin, Texas 78746</a:t>
            </a:r>
          </a:p>
          <a:p>
            <a:pPr marL="274320" indent="-274320" fontAlgn="auto">
              <a:spcBef>
                <a:spcPts val="580"/>
              </a:spcBef>
              <a:spcAft>
                <a:spcPts val="0"/>
              </a:spcAft>
              <a:buFont typeface="Arial" charset="0"/>
              <a:buNone/>
              <a:defRPr/>
            </a:pPr>
            <a:r>
              <a:rPr lang="en-US" sz="1200" dirty="0" smtClean="0"/>
              <a:t>Phone: 512-657-7405</a:t>
            </a:r>
          </a:p>
          <a:p>
            <a:pPr marL="274320" indent="-274320" fontAlgn="auto">
              <a:spcBef>
                <a:spcPts val="580"/>
              </a:spcBef>
              <a:spcAft>
                <a:spcPts val="0"/>
              </a:spcAft>
              <a:buFont typeface="Arial" charset="0"/>
              <a:buNone/>
              <a:defRPr/>
            </a:pPr>
            <a:r>
              <a:rPr lang="en-US" sz="1200" dirty="0" smtClean="0"/>
              <a:t>Email: </a:t>
            </a:r>
            <a:r>
              <a:rPr lang="en-US" sz="1200" dirty="0" smtClean="0">
                <a:hlinkClick r:id="rId4"/>
              </a:rPr>
              <a:t>janie.fields@cehi.org</a:t>
            </a:r>
            <a:endParaRPr lang="en-US" sz="1200" dirty="0" smtClean="0"/>
          </a:p>
          <a:p>
            <a:pPr marL="274320" indent="-274320" fontAlgn="auto">
              <a:spcBef>
                <a:spcPts val="580"/>
              </a:spcBef>
              <a:spcAft>
                <a:spcPts val="0"/>
              </a:spcAft>
              <a:buFont typeface="Arial" charset="0"/>
              <a:buNone/>
              <a:defRPr/>
            </a:pPr>
            <a:r>
              <a:rPr lang="en-US" sz="1200" dirty="0" smtClean="0"/>
              <a:t>Website: </a:t>
            </a:r>
            <a:r>
              <a:rPr lang="en-US" sz="1200" dirty="0" smtClean="0">
                <a:hlinkClick r:id="rId5"/>
              </a:rPr>
              <a:t>www.cehi.org</a:t>
            </a:r>
            <a:endParaRPr lang="en-US" sz="1200" dirty="0" smtClean="0"/>
          </a:p>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endParaRPr lang="en-US" sz="1000" dirty="0" smtClean="0"/>
          </a:p>
          <a:p>
            <a:pPr marL="274320" indent="-274320" fontAlgn="auto">
              <a:spcBef>
                <a:spcPts val="580"/>
              </a:spcBef>
              <a:spcAft>
                <a:spcPts val="0"/>
              </a:spcAft>
              <a:buFont typeface="Arial" charset="0"/>
              <a:buNone/>
              <a:defRPr/>
            </a:pPr>
            <a:endParaRPr lang="en-US" sz="1000" dirty="0" smtClean="0"/>
          </a:p>
          <a:p>
            <a:pPr marL="274320" indent="-274320" fontAlgn="auto">
              <a:spcBef>
                <a:spcPts val="580"/>
              </a:spcBef>
              <a:spcAft>
                <a:spcPts val="0"/>
              </a:spcAft>
              <a:buFont typeface="Arial" charset="0"/>
              <a:buNone/>
              <a:defRPr/>
            </a:pPr>
            <a:endParaRPr lang="en-US" dirty="0" smtClean="0"/>
          </a:p>
          <a:p>
            <a:pPr marL="274320" indent="-274320" fontAlgn="auto">
              <a:spcBef>
                <a:spcPts val="580"/>
              </a:spcBef>
              <a:spcAft>
                <a:spcPts val="0"/>
              </a:spcAft>
              <a:buFont typeface="Arial" charset="0"/>
              <a:buNone/>
              <a:defRPr/>
            </a:pPr>
            <a:endParaRPr lang="en-US" dirty="0" smtClean="0"/>
          </a:p>
        </p:txBody>
      </p:sp>
      <p:sp>
        <p:nvSpPr>
          <p:cNvPr id="38916" name="Content Placeholder 9"/>
          <p:cNvSpPr>
            <a:spLocks noGrp="1"/>
          </p:cNvSpPr>
          <p:nvPr>
            <p:ph sz="quarter" idx="2"/>
          </p:nvPr>
        </p:nvSpPr>
        <p:spPr>
          <a:xfrm>
            <a:off x="365125" y="1600200"/>
            <a:ext cx="4206875" cy="4525963"/>
          </a:xfrm>
        </p:spPr>
        <p:txBody>
          <a:bodyPr>
            <a:normAutofit fontScale="92500" lnSpcReduction="10000"/>
          </a:bodyPr>
          <a:lstStyle/>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r>
              <a:rPr lang="en-US" sz="1200" dirty="0" smtClean="0"/>
              <a:t>Janet Hurley, MPA – Extension Program Specialist II</a:t>
            </a:r>
          </a:p>
          <a:p>
            <a:pPr marL="274320" indent="-274320" fontAlgn="auto">
              <a:spcBef>
                <a:spcPts val="580"/>
              </a:spcBef>
              <a:spcAft>
                <a:spcPts val="0"/>
              </a:spcAft>
              <a:buFont typeface="Arial" charset="0"/>
              <a:buNone/>
              <a:defRPr/>
            </a:pPr>
            <a:r>
              <a:rPr lang="en-US" sz="1200" dirty="0" smtClean="0"/>
              <a:t>School IPM Texas AgriLife Extension Service </a:t>
            </a:r>
          </a:p>
          <a:p>
            <a:pPr marL="274320" indent="-274320" fontAlgn="auto">
              <a:spcBef>
                <a:spcPts val="580"/>
              </a:spcBef>
              <a:spcAft>
                <a:spcPts val="0"/>
              </a:spcAft>
              <a:buFont typeface="Arial" charset="0"/>
              <a:buNone/>
              <a:defRPr/>
            </a:pPr>
            <a:r>
              <a:rPr lang="en-US" sz="1200" dirty="0" smtClean="0"/>
              <a:t>Southwest Technical Resource Center</a:t>
            </a:r>
          </a:p>
          <a:p>
            <a:pPr marL="274320" indent="-274320" fontAlgn="auto">
              <a:spcBef>
                <a:spcPts val="580"/>
              </a:spcBef>
              <a:spcAft>
                <a:spcPts val="0"/>
              </a:spcAft>
              <a:buFont typeface="Arial" charset="0"/>
              <a:buNone/>
              <a:defRPr/>
            </a:pPr>
            <a:r>
              <a:rPr lang="en-US" sz="1200" dirty="0" smtClean="0"/>
              <a:t>17360 Coit Road, Dallas, Texas 75252</a:t>
            </a:r>
          </a:p>
          <a:p>
            <a:pPr marL="274320" indent="-274320" fontAlgn="auto">
              <a:spcBef>
                <a:spcPts val="580"/>
              </a:spcBef>
              <a:spcAft>
                <a:spcPts val="0"/>
              </a:spcAft>
              <a:buFont typeface="Arial" charset="0"/>
              <a:buNone/>
              <a:defRPr/>
            </a:pPr>
            <a:r>
              <a:rPr lang="en-US" sz="1200" dirty="0" smtClean="0"/>
              <a:t>Phone: 877-747-6872 or 972-952-9213</a:t>
            </a:r>
          </a:p>
          <a:p>
            <a:pPr marL="274320" indent="-274320" fontAlgn="auto">
              <a:spcBef>
                <a:spcPts val="580"/>
              </a:spcBef>
              <a:spcAft>
                <a:spcPts val="0"/>
              </a:spcAft>
              <a:buFont typeface="Arial" charset="0"/>
              <a:buNone/>
              <a:defRPr/>
            </a:pPr>
            <a:r>
              <a:rPr lang="en-US" sz="1200" dirty="0" smtClean="0"/>
              <a:t>Fax: 972-952-9632</a:t>
            </a:r>
          </a:p>
          <a:p>
            <a:pPr marL="274320" indent="-274320" fontAlgn="auto">
              <a:spcBef>
                <a:spcPts val="580"/>
              </a:spcBef>
              <a:spcAft>
                <a:spcPts val="0"/>
              </a:spcAft>
              <a:buFont typeface="Arial" charset="0"/>
              <a:buNone/>
              <a:defRPr/>
            </a:pPr>
            <a:r>
              <a:rPr lang="en-US" sz="1200" dirty="0" smtClean="0"/>
              <a:t>Email: </a:t>
            </a:r>
            <a:r>
              <a:rPr lang="en-US" sz="1200" dirty="0" smtClean="0">
                <a:hlinkClick r:id="rId6"/>
              </a:rPr>
              <a:t>ja-hurley@tamu.edu</a:t>
            </a:r>
            <a:endParaRPr lang="en-US" sz="1200" dirty="0" smtClean="0"/>
          </a:p>
          <a:p>
            <a:pPr marL="274320" indent="-274320" fontAlgn="auto">
              <a:spcBef>
                <a:spcPts val="580"/>
              </a:spcBef>
              <a:spcAft>
                <a:spcPts val="0"/>
              </a:spcAft>
              <a:buFont typeface="Arial" charset="0"/>
              <a:buNone/>
              <a:defRPr/>
            </a:pPr>
            <a:r>
              <a:rPr lang="en-US" sz="1200" dirty="0" smtClean="0"/>
              <a:t>Facebook: </a:t>
            </a:r>
            <a:r>
              <a:rPr lang="en-US" sz="1200" dirty="0" smtClean="0">
                <a:hlinkClick r:id="rId7"/>
              </a:rPr>
              <a:t>http://facebook.com/SchoolIPMTexas</a:t>
            </a:r>
            <a:endParaRPr lang="en-US" sz="1200" dirty="0" smtClean="0"/>
          </a:p>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endParaRPr lang="en-US" sz="1200" dirty="0" smtClean="0"/>
          </a:p>
          <a:p>
            <a:pPr marL="274320" indent="-274320" fontAlgn="auto">
              <a:spcBef>
                <a:spcPts val="580"/>
              </a:spcBef>
              <a:spcAft>
                <a:spcPts val="0"/>
              </a:spcAft>
              <a:buFont typeface="Arial" charset="0"/>
              <a:buNone/>
              <a:defRPr/>
            </a:pPr>
            <a:r>
              <a:rPr lang="en-US" sz="1200" dirty="0" smtClean="0"/>
              <a:t>Michael Merchant, Ph.D., BCE</a:t>
            </a:r>
          </a:p>
          <a:p>
            <a:pPr marL="274320" indent="-274320" fontAlgn="auto">
              <a:spcBef>
                <a:spcPts val="580"/>
              </a:spcBef>
              <a:spcAft>
                <a:spcPts val="0"/>
              </a:spcAft>
              <a:buFont typeface="Arial" charset="0"/>
              <a:buNone/>
              <a:defRPr/>
            </a:pPr>
            <a:r>
              <a:rPr lang="en-US" sz="1200" dirty="0" smtClean="0"/>
              <a:t>Professor and Extension Urban Entomologist</a:t>
            </a:r>
          </a:p>
          <a:p>
            <a:pPr marL="274320" indent="-274320" fontAlgn="auto">
              <a:spcBef>
                <a:spcPts val="580"/>
              </a:spcBef>
              <a:spcAft>
                <a:spcPts val="0"/>
              </a:spcAft>
              <a:buFont typeface="Arial" charset="0"/>
              <a:buNone/>
              <a:defRPr/>
            </a:pPr>
            <a:r>
              <a:rPr lang="en-US" sz="1200" dirty="0" smtClean="0"/>
              <a:t>Texas AgriLife Research and Extension Center </a:t>
            </a:r>
          </a:p>
          <a:p>
            <a:pPr marL="274320" indent="-274320" fontAlgn="auto">
              <a:spcBef>
                <a:spcPts val="580"/>
              </a:spcBef>
              <a:spcAft>
                <a:spcPts val="0"/>
              </a:spcAft>
              <a:buFont typeface="Arial" charset="0"/>
              <a:buNone/>
              <a:defRPr/>
            </a:pPr>
            <a:r>
              <a:rPr lang="en-US" sz="1200" dirty="0" smtClean="0"/>
              <a:t>17360 Coit Road, Dallas, Texas 75252</a:t>
            </a:r>
          </a:p>
          <a:p>
            <a:pPr marL="274320" indent="-274320" fontAlgn="auto">
              <a:spcBef>
                <a:spcPts val="580"/>
              </a:spcBef>
              <a:spcAft>
                <a:spcPts val="0"/>
              </a:spcAft>
              <a:buFont typeface="Arial" charset="0"/>
              <a:buNone/>
              <a:defRPr/>
            </a:pPr>
            <a:r>
              <a:rPr lang="en-US" sz="1200" dirty="0" smtClean="0"/>
              <a:t>Phone: 972-952-9204</a:t>
            </a:r>
          </a:p>
          <a:p>
            <a:pPr marL="274320" indent="-274320" fontAlgn="auto">
              <a:spcBef>
                <a:spcPts val="580"/>
              </a:spcBef>
              <a:spcAft>
                <a:spcPts val="0"/>
              </a:spcAft>
              <a:buFont typeface="Arial" charset="0"/>
              <a:buNone/>
              <a:defRPr/>
            </a:pPr>
            <a:r>
              <a:rPr lang="en-US" sz="1200" dirty="0" smtClean="0"/>
              <a:t>Email: </a:t>
            </a:r>
            <a:r>
              <a:rPr lang="en-US" sz="1200" dirty="0" smtClean="0">
                <a:hlinkClick r:id="rId8"/>
              </a:rPr>
              <a:t>m-merchant@tamu.edu</a:t>
            </a:r>
            <a:endParaRPr lang="en-US" sz="1200" dirty="0" smtClean="0"/>
          </a:p>
          <a:p>
            <a:pPr marL="274320" indent="-274320" fontAlgn="auto">
              <a:spcBef>
                <a:spcPts val="580"/>
              </a:spcBef>
              <a:spcAft>
                <a:spcPts val="0"/>
              </a:spcAft>
              <a:buFont typeface="Arial" charset="0"/>
              <a:buNone/>
              <a:defRPr/>
            </a:pPr>
            <a:r>
              <a:rPr lang="en-US" sz="1200" dirty="0" smtClean="0"/>
              <a:t>Website: </a:t>
            </a:r>
            <a:r>
              <a:rPr lang="en-US" sz="1200" dirty="0" smtClean="0">
                <a:hlinkClick r:id="rId9"/>
              </a:rPr>
              <a:t>http://citybugs.tamu.edu</a:t>
            </a:r>
            <a:endParaRPr lang="en-US" sz="1200" dirty="0" smtClean="0"/>
          </a:p>
          <a:p>
            <a:pPr marL="274320" indent="-274320" fontAlgn="auto">
              <a:spcBef>
                <a:spcPts val="580"/>
              </a:spcBef>
              <a:spcAft>
                <a:spcPts val="0"/>
              </a:spcAft>
              <a:buFont typeface="Arial" charset="0"/>
              <a:buNone/>
              <a:defRPr/>
            </a:pPr>
            <a:endParaRPr lang="en-US" dirty="0" smtClean="0"/>
          </a:p>
          <a:p>
            <a:pPr marL="274320" indent="-274320" fontAlgn="auto">
              <a:spcBef>
                <a:spcPts val="580"/>
              </a:spcBef>
              <a:spcAft>
                <a:spcPts val="0"/>
              </a:spcAft>
              <a:buFont typeface="Arial" charset="0"/>
              <a:buNone/>
              <a:defRPr/>
            </a:pPr>
            <a:endParaRPr lang="en-US" dirty="0" smtClean="0"/>
          </a:p>
        </p:txBody>
      </p:sp>
    </p:spTree>
    <p:extLst>
      <p:ext uri="{BB962C8B-B14F-4D97-AF65-F5344CB8AC3E}">
        <p14:creationId xmlns:p14="http://schemas.microsoft.com/office/powerpoint/2010/main" val="1271227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Contact Information</a:t>
            </a:r>
          </a:p>
        </p:txBody>
      </p:sp>
      <p:sp>
        <p:nvSpPr>
          <p:cNvPr id="7171" name="Date Placeholder 3"/>
          <p:cNvSpPr>
            <a:spLocks noGrp="1"/>
          </p:cNvSpPr>
          <p:nvPr>
            <p:ph type="dt" sz="quarter" idx="10"/>
          </p:nvPr>
        </p:nvSpPr>
        <p:spPr bwMode="auto">
          <a:xfrm>
            <a:off x="6362700" y="6356350"/>
            <a:ext cx="20859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lvl1pPr>
              <a:defRPr>
                <a:solidFill>
                  <a:schemeClr val="tx1"/>
                </a:solidFill>
                <a:latin typeface="Perpetua" pitchFamily="18" charset="0"/>
              </a:defRPr>
            </a:lvl1pPr>
            <a:lvl2pPr marL="742950" indent="-285750">
              <a:defRPr>
                <a:solidFill>
                  <a:schemeClr val="tx1"/>
                </a:solidFill>
                <a:latin typeface="Perpetua" pitchFamily="18" charset="0"/>
              </a:defRPr>
            </a:lvl2pPr>
            <a:lvl3pPr marL="1143000" indent="-228600">
              <a:defRPr>
                <a:solidFill>
                  <a:schemeClr val="tx1"/>
                </a:solidFill>
                <a:latin typeface="Perpetua" pitchFamily="18" charset="0"/>
              </a:defRPr>
            </a:lvl3pPr>
            <a:lvl4pPr marL="1600200" indent="-228600">
              <a:defRPr>
                <a:solidFill>
                  <a:schemeClr val="tx1"/>
                </a:solidFill>
                <a:latin typeface="Perpetua" pitchFamily="18" charset="0"/>
              </a:defRPr>
            </a:lvl4pPr>
            <a:lvl5pPr marL="2057400" indent="-228600">
              <a:defRPr>
                <a:solidFill>
                  <a:schemeClr val="tx1"/>
                </a:solidFill>
                <a:latin typeface="Perpetua" pitchFamily="18" charset="0"/>
              </a:defRPr>
            </a:lvl5pPr>
            <a:lvl6pPr marL="2514600" indent="-228600" fontAlgn="base">
              <a:spcBef>
                <a:spcPct val="0"/>
              </a:spcBef>
              <a:spcAft>
                <a:spcPct val="0"/>
              </a:spcAft>
              <a:defRPr>
                <a:solidFill>
                  <a:schemeClr val="tx1"/>
                </a:solidFill>
                <a:latin typeface="Perpetua" pitchFamily="18" charset="0"/>
              </a:defRPr>
            </a:lvl6pPr>
            <a:lvl7pPr marL="2971800" indent="-228600" fontAlgn="base">
              <a:spcBef>
                <a:spcPct val="0"/>
              </a:spcBef>
              <a:spcAft>
                <a:spcPct val="0"/>
              </a:spcAft>
              <a:defRPr>
                <a:solidFill>
                  <a:schemeClr val="tx1"/>
                </a:solidFill>
                <a:latin typeface="Perpetua" pitchFamily="18" charset="0"/>
              </a:defRPr>
            </a:lvl7pPr>
            <a:lvl8pPr marL="3429000" indent="-228600" fontAlgn="base">
              <a:spcBef>
                <a:spcPct val="0"/>
              </a:spcBef>
              <a:spcAft>
                <a:spcPct val="0"/>
              </a:spcAft>
              <a:defRPr>
                <a:solidFill>
                  <a:schemeClr val="tx1"/>
                </a:solidFill>
                <a:latin typeface="Perpetua" pitchFamily="18" charset="0"/>
              </a:defRPr>
            </a:lvl8pPr>
            <a:lvl9pPr marL="3886200" indent="-228600" fontAlgn="base">
              <a:spcBef>
                <a:spcPct val="0"/>
              </a:spcBef>
              <a:spcAft>
                <a:spcPct val="0"/>
              </a:spcAft>
              <a:defRPr>
                <a:solidFill>
                  <a:schemeClr val="tx1"/>
                </a:solidFill>
                <a:latin typeface="Perpetua" pitchFamily="18" charset="0"/>
              </a:defRPr>
            </a:lvl9pPr>
          </a:lstStyle>
          <a:p>
            <a:pPr fontAlgn="base">
              <a:spcBef>
                <a:spcPct val="0"/>
              </a:spcBef>
              <a:spcAft>
                <a:spcPct val="0"/>
              </a:spcAft>
            </a:pPr>
            <a:fld id="{16155782-1B57-4F7E-BF78-07FBC5D0DEDC}" type="datetime1">
              <a:rPr lang="en-US">
                <a:solidFill>
                  <a:schemeClr val="tx2"/>
                </a:solidFill>
              </a:rPr>
              <a:pPr fontAlgn="base">
                <a:spcBef>
                  <a:spcPct val="0"/>
                </a:spcBef>
                <a:spcAft>
                  <a:spcPct val="0"/>
                </a:spcAft>
              </a:pPr>
              <a:t>4/12/2011</a:t>
            </a:fld>
            <a:endParaRPr lang="en-US">
              <a:solidFill>
                <a:schemeClr val="tx2"/>
              </a:solidFill>
            </a:endParaRPr>
          </a:p>
        </p:txBody>
      </p:sp>
      <p:sp>
        <p:nvSpPr>
          <p:cNvPr id="6" name="Slide Number Placeholder 5"/>
          <p:cNvSpPr>
            <a:spLocks noGrp="1"/>
          </p:cNvSpPr>
          <p:nvPr>
            <p:ph type="sldNum" sz="quarter" idx="12"/>
          </p:nvPr>
        </p:nvSpPr>
        <p:spPr>
          <a:xfrm>
            <a:off x="8543925" y="6356350"/>
            <a:ext cx="561975" cy="365125"/>
          </a:xfrm>
          <a:prstGeom prst="rect">
            <a:avLst/>
          </a:prstGeom>
        </p:spPr>
        <p:txBody>
          <a:bodyPr/>
          <a:lstStyle/>
          <a:p>
            <a:pPr>
              <a:defRPr/>
            </a:pPr>
            <a:fld id="{AB4F1AB7-78D8-4B44-A821-E62F159B1801}" type="slidenum">
              <a:rPr lang="en-US"/>
              <a:pPr>
                <a:defRPr/>
              </a:pPr>
              <a:t>35</a:t>
            </a:fld>
            <a:endParaRPr lang="en-US" dirty="0"/>
          </a:p>
        </p:txBody>
      </p:sp>
      <p:sp>
        <p:nvSpPr>
          <p:cNvPr id="39939" name="Content Placeholder 2"/>
          <p:cNvSpPr>
            <a:spLocks noGrp="1"/>
          </p:cNvSpPr>
          <p:nvPr>
            <p:ph sz="half" idx="4294967295"/>
          </p:nvPr>
        </p:nvSpPr>
        <p:spPr>
          <a:xfrm>
            <a:off x="457200" y="2212975"/>
            <a:ext cx="4191000" cy="2282825"/>
          </a:xfrm>
          <a:prstGeom prst="rect">
            <a:avLst/>
          </a:prstGeom>
        </p:spPr>
        <p:txBody>
          <a:bodyPr>
            <a:normAutofit lnSpcReduction="10000"/>
          </a:bodyPr>
          <a:lstStyle/>
          <a:p>
            <a:pPr marL="274320" indent="-274320" fontAlgn="auto">
              <a:spcBef>
                <a:spcPts val="580"/>
              </a:spcBef>
              <a:spcAft>
                <a:spcPts val="0"/>
              </a:spcAft>
              <a:buFont typeface="Arial" charset="0"/>
              <a:buNone/>
              <a:defRPr/>
            </a:pPr>
            <a:endParaRPr lang="en-US" sz="1400" smtClean="0"/>
          </a:p>
          <a:p>
            <a:pPr marL="274320" indent="-274320" fontAlgn="auto">
              <a:spcBef>
                <a:spcPts val="580"/>
              </a:spcBef>
              <a:spcAft>
                <a:spcPts val="0"/>
              </a:spcAft>
              <a:buFont typeface="Arial" charset="0"/>
              <a:buNone/>
              <a:defRPr/>
            </a:pPr>
            <a:r>
              <a:rPr lang="en-US" sz="1400" smtClean="0"/>
              <a:t>Monique Mills, MD</a:t>
            </a:r>
          </a:p>
          <a:p>
            <a:pPr marL="274320" indent="-274320" fontAlgn="auto">
              <a:spcBef>
                <a:spcPts val="580"/>
              </a:spcBef>
              <a:spcAft>
                <a:spcPts val="0"/>
              </a:spcAft>
              <a:buFont typeface="Arial" charset="0"/>
              <a:buNone/>
              <a:defRPr/>
            </a:pPr>
            <a:r>
              <a:rPr lang="en-US" sz="1400" smtClean="0"/>
              <a:t>Associate Professor or Pediatrics</a:t>
            </a:r>
          </a:p>
          <a:p>
            <a:pPr marL="274320" indent="-274320" fontAlgn="auto">
              <a:spcBef>
                <a:spcPts val="580"/>
              </a:spcBef>
              <a:spcAft>
                <a:spcPts val="0"/>
              </a:spcAft>
              <a:buFont typeface="Arial" charset="0"/>
              <a:buNone/>
              <a:defRPr/>
            </a:pPr>
            <a:r>
              <a:rPr lang="en-US" sz="1400" smtClean="0"/>
              <a:t>University of Texas Health Science Center Tyler</a:t>
            </a:r>
          </a:p>
          <a:p>
            <a:pPr marL="274320" indent="-274320" fontAlgn="auto">
              <a:spcBef>
                <a:spcPts val="580"/>
              </a:spcBef>
              <a:spcAft>
                <a:spcPts val="0"/>
              </a:spcAft>
              <a:buFont typeface="Arial" charset="0"/>
              <a:buNone/>
              <a:defRPr/>
            </a:pPr>
            <a:r>
              <a:rPr lang="en-US" sz="1400" smtClean="0"/>
              <a:t>11937 US Hwy 271, Tyler, Texas 75708</a:t>
            </a:r>
          </a:p>
          <a:p>
            <a:pPr marL="274320" indent="-274320" fontAlgn="auto">
              <a:spcBef>
                <a:spcPts val="580"/>
              </a:spcBef>
              <a:spcAft>
                <a:spcPts val="0"/>
              </a:spcAft>
              <a:buFont typeface="Arial" charset="0"/>
              <a:buNone/>
              <a:defRPr/>
            </a:pPr>
            <a:r>
              <a:rPr lang="en-US" sz="1400" smtClean="0"/>
              <a:t>Phone:  903-877-5941</a:t>
            </a:r>
          </a:p>
          <a:p>
            <a:pPr marL="274320" indent="-274320" fontAlgn="auto">
              <a:spcBef>
                <a:spcPts val="580"/>
              </a:spcBef>
              <a:spcAft>
                <a:spcPts val="0"/>
              </a:spcAft>
              <a:buFont typeface="Arial" charset="0"/>
              <a:buNone/>
              <a:defRPr/>
            </a:pPr>
            <a:r>
              <a:rPr lang="en-US" sz="1400" smtClean="0"/>
              <a:t>Email: </a:t>
            </a:r>
            <a:r>
              <a:rPr lang="en-US" sz="1400" smtClean="0">
                <a:hlinkClick r:id="rId3"/>
              </a:rPr>
              <a:t>monique.mills@uthct.edu</a:t>
            </a:r>
            <a:endParaRPr lang="en-US" sz="1400" smtClean="0"/>
          </a:p>
          <a:p>
            <a:pPr marL="274320" indent="-274320" fontAlgn="auto">
              <a:spcBef>
                <a:spcPts val="580"/>
              </a:spcBef>
              <a:spcAft>
                <a:spcPts val="0"/>
              </a:spcAft>
              <a:buFont typeface="Arial" charset="0"/>
              <a:buNone/>
              <a:defRPr/>
            </a:pPr>
            <a:r>
              <a:rPr lang="en-US" sz="1400" smtClean="0"/>
              <a:t>Website: </a:t>
            </a:r>
            <a:r>
              <a:rPr lang="en-US" sz="1400" smtClean="0">
                <a:hlinkClick r:id="rId4"/>
              </a:rPr>
              <a:t>www.uthct.edu</a:t>
            </a:r>
            <a:endParaRPr lang="en-US" sz="1400" smtClean="0"/>
          </a:p>
          <a:p>
            <a:pPr marL="274320" indent="-274320" fontAlgn="auto">
              <a:spcBef>
                <a:spcPts val="580"/>
              </a:spcBef>
              <a:spcAft>
                <a:spcPts val="0"/>
              </a:spcAft>
              <a:buFont typeface="Arial" charset="0"/>
              <a:buNone/>
              <a:defRPr/>
            </a:pPr>
            <a:endParaRPr lang="en-US" sz="1400" smtClean="0"/>
          </a:p>
          <a:p>
            <a:pPr marL="274320" indent="-274320" fontAlgn="auto">
              <a:spcBef>
                <a:spcPts val="580"/>
              </a:spcBef>
              <a:spcAft>
                <a:spcPts val="0"/>
              </a:spcAft>
              <a:buFont typeface="Arial" charset="0"/>
              <a:buNone/>
              <a:defRPr/>
            </a:pPr>
            <a:endParaRPr lang="en-US" sz="1400" smtClean="0"/>
          </a:p>
          <a:p>
            <a:pPr marL="274320" indent="-274320" fontAlgn="auto">
              <a:spcBef>
                <a:spcPts val="580"/>
              </a:spcBef>
              <a:spcAft>
                <a:spcPts val="0"/>
              </a:spcAft>
              <a:buFont typeface="Arial" charset="0"/>
              <a:buNone/>
              <a:defRPr/>
            </a:pPr>
            <a:endParaRPr lang="en-US" smtClean="0"/>
          </a:p>
          <a:p>
            <a:pPr marL="274320" indent="-274320" fontAlgn="auto">
              <a:spcBef>
                <a:spcPts val="580"/>
              </a:spcBef>
              <a:spcAft>
                <a:spcPts val="0"/>
              </a:spcAft>
              <a:buFont typeface="Arial" charset="0"/>
              <a:buNone/>
              <a:defRPr/>
            </a:pPr>
            <a:endParaRPr lang="en-US" smtClean="0"/>
          </a:p>
        </p:txBody>
      </p:sp>
      <p:sp>
        <p:nvSpPr>
          <p:cNvPr id="7174" name="Content Placeholder 8"/>
          <p:cNvSpPr>
            <a:spLocks noGrp="1"/>
          </p:cNvSpPr>
          <p:nvPr>
            <p:ph sz="half" idx="4294967295"/>
          </p:nvPr>
        </p:nvSpPr>
        <p:spPr>
          <a:xfrm>
            <a:off x="4672013" y="2212975"/>
            <a:ext cx="4471987" cy="2130425"/>
          </a:xfrm>
          <a:prstGeom prst="rect">
            <a:avLst/>
          </a:prstGeom>
        </p:spPr>
        <p:txBody>
          <a:bodyPr/>
          <a:lstStyle/>
          <a:p>
            <a:pPr>
              <a:buFont typeface="Arial" charset="0"/>
              <a:buNone/>
            </a:pPr>
            <a:endParaRPr lang="en-US" sz="1400" smtClean="0"/>
          </a:p>
          <a:p>
            <a:pPr>
              <a:buFont typeface="Arial" charset="0"/>
              <a:buNone/>
            </a:pPr>
            <a:r>
              <a:rPr lang="en-US" sz="1400" smtClean="0"/>
              <a:t>Healthy School Network Inc.</a:t>
            </a:r>
          </a:p>
          <a:p>
            <a:pPr>
              <a:buFont typeface="Arial" charset="0"/>
              <a:buNone/>
            </a:pPr>
            <a:r>
              <a:rPr lang="en-US" sz="1400" smtClean="0"/>
              <a:t>773 Madison Avenue, Albany, New York 12208</a:t>
            </a:r>
          </a:p>
          <a:p>
            <a:pPr>
              <a:buFont typeface="Arial" charset="0"/>
              <a:buNone/>
            </a:pPr>
            <a:r>
              <a:rPr lang="en-US" sz="1400" smtClean="0"/>
              <a:t>Phone: 518-462-0632</a:t>
            </a:r>
          </a:p>
          <a:p>
            <a:pPr>
              <a:buFont typeface="Arial" charset="0"/>
              <a:buNone/>
            </a:pPr>
            <a:r>
              <a:rPr lang="en-US" sz="1400" smtClean="0"/>
              <a:t>Fax: 518-462-0433</a:t>
            </a:r>
          </a:p>
          <a:p>
            <a:pPr>
              <a:buFont typeface="Arial" charset="0"/>
              <a:buNone/>
            </a:pPr>
            <a:r>
              <a:rPr lang="en-US" sz="1400" smtClean="0"/>
              <a:t>Website: </a:t>
            </a:r>
            <a:r>
              <a:rPr lang="en-US" sz="1400" smtClean="0">
                <a:hlinkClick r:id="rId5"/>
              </a:rPr>
              <a:t>www.healthyschools.org</a:t>
            </a:r>
            <a:endParaRPr lang="en-US" sz="1400" smtClean="0"/>
          </a:p>
          <a:p>
            <a:pPr>
              <a:buFont typeface="Arial" charset="0"/>
              <a:buNone/>
            </a:pPr>
            <a:r>
              <a:rPr lang="en-US" sz="1400" smtClean="0"/>
              <a:t>                 </a:t>
            </a:r>
            <a:r>
              <a:rPr lang="en-US" sz="1400" smtClean="0">
                <a:hlinkClick r:id="rId6"/>
              </a:rPr>
              <a:t>www.nationalhealthyschoolsday.org</a:t>
            </a:r>
            <a:endParaRPr lang="en-US" sz="1400" smtClean="0"/>
          </a:p>
          <a:p>
            <a:endParaRPr lang="en-US" smtClean="0"/>
          </a:p>
        </p:txBody>
      </p:sp>
      <p:sp>
        <p:nvSpPr>
          <p:cNvPr id="7175" name="TextBox 6"/>
          <p:cNvSpPr txBox="1">
            <a:spLocks noChangeArrowheads="1"/>
          </p:cNvSpPr>
          <p:nvPr/>
        </p:nvSpPr>
        <p:spPr bwMode="auto">
          <a:xfrm>
            <a:off x="1295400" y="4648200"/>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erpetua" pitchFamily="18" charset="0"/>
              </a:defRPr>
            </a:lvl1pPr>
            <a:lvl2pPr marL="742950" indent="-285750">
              <a:defRPr>
                <a:solidFill>
                  <a:schemeClr val="tx1"/>
                </a:solidFill>
                <a:latin typeface="Perpetua" pitchFamily="18" charset="0"/>
              </a:defRPr>
            </a:lvl2pPr>
            <a:lvl3pPr marL="1143000" indent="-228600">
              <a:defRPr>
                <a:solidFill>
                  <a:schemeClr val="tx1"/>
                </a:solidFill>
                <a:latin typeface="Perpetua" pitchFamily="18" charset="0"/>
              </a:defRPr>
            </a:lvl3pPr>
            <a:lvl4pPr marL="1600200" indent="-228600">
              <a:defRPr>
                <a:solidFill>
                  <a:schemeClr val="tx1"/>
                </a:solidFill>
                <a:latin typeface="Perpetua" pitchFamily="18" charset="0"/>
              </a:defRPr>
            </a:lvl4pPr>
            <a:lvl5pPr marL="2057400" indent="-228600">
              <a:defRPr>
                <a:solidFill>
                  <a:schemeClr val="tx1"/>
                </a:solidFill>
                <a:latin typeface="Perpetua" pitchFamily="18" charset="0"/>
              </a:defRPr>
            </a:lvl5pPr>
            <a:lvl6pPr marL="2514600" indent="-228600" fontAlgn="base">
              <a:spcBef>
                <a:spcPct val="0"/>
              </a:spcBef>
              <a:spcAft>
                <a:spcPct val="0"/>
              </a:spcAft>
              <a:defRPr>
                <a:solidFill>
                  <a:schemeClr val="tx1"/>
                </a:solidFill>
                <a:latin typeface="Perpetua" pitchFamily="18" charset="0"/>
              </a:defRPr>
            </a:lvl6pPr>
            <a:lvl7pPr marL="2971800" indent="-228600" fontAlgn="base">
              <a:spcBef>
                <a:spcPct val="0"/>
              </a:spcBef>
              <a:spcAft>
                <a:spcPct val="0"/>
              </a:spcAft>
              <a:defRPr>
                <a:solidFill>
                  <a:schemeClr val="tx1"/>
                </a:solidFill>
                <a:latin typeface="Perpetua" pitchFamily="18" charset="0"/>
              </a:defRPr>
            </a:lvl7pPr>
            <a:lvl8pPr marL="3429000" indent="-228600" fontAlgn="base">
              <a:spcBef>
                <a:spcPct val="0"/>
              </a:spcBef>
              <a:spcAft>
                <a:spcPct val="0"/>
              </a:spcAft>
              <a:defRPr>
                <a:solidFill>
                  <a:schemeClr val="tx1"/>
                </a:solidFill>
                <a:latin typeface="Perpetua" pitchFamily="18" charset="0"/>
              </a:defRPr>
            </a:lvl8pPr>
            <a:lvl9pPr marL="3886200" indent="-228600" fontAlgn="base">
              <a:spcBef>
                <a:spcPct val="0"/>
              </a:spcBef>
              <a:spcAft>
                <a:spcPct val="0"/>
              </a:spcAft>
              <a:defRPr>
                <a:solidFill>
                  <a:schemeClr val="tx1"/>
                </a:solidFill>
                <a:latin typeface="Perpetua" pitchFamily="18" charset="0"/>
              </a:defRPr>
            </a:lvl9pPr>
          </a:lstStyle>
          <a:p>
            <a:r>
              <a:rPr lang="en-US">
                <a:solidFill>
                  <a:srgbClr val="00B0F0"/>
                </a:solidFill>
              </a:rPr>
              <a:t> </a:t>
            </a:r>
          </a:p>
          <a:p>
            <a:r>
              <a:rPr lang="en-US">
                <a:solidFill>
                  <a:srgbClr val="00B0F0"/>
                </a:solidFill>
              </a:rPr>
              <a:t> Playback Link for Webinar:   </a:t>
            </a:r>
          </a:p>
        </p:txBody>
      </p:sp>
      <p:sp>
        <p:nvSpPr>
          <p:cNvPr id="7176" name="Rectangle 8"/>
          <p:cNvSpPr>
            <a:spLocks noChangeArrowheads="1"/>
          </p:cNvSpPr>
          <p:nvPr/>
        </p:nvSpPr>
        <p:spPr bwMode="auto">
          <a:xfrm>
            <a:off x="1371600" y="5467350"/>
            <a:ext cx="6400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600">
                <a:solidFill>
                  <a:srgbClr val="1F497D"/>
                </a:solidFill>
                <a:latin typeface="Perpetua" pitchFamily="18" charset="0"/>
                <a:ea typeface="Calibri" pitchFamily="34" charset="0"/>
                <a:cs typeface="Times New Roman" pitchFamily="18" charset="0"/>
                <a:hlinkClick r:id="rId7"/>
              </a:rPr>
              <a:t>https://sas.elluminate.com/mr.jnlp?suid=M.643CA475977D25AEE8E6DC7AE14C1F&amp;sid=2009292</a:t>
            </a:r>
            <a:endParaRPr lang="en-US" sz="1600">
              <a:solidFill>
                <a:srgbClr val="1F497D"/>
              </a:solidFill>
              <a:latin typeface="Perpetua" pitchFamily="18" charset="0"/>
              <a:ea typeface="Calibri" pitchFamily="34" charset="0"/>
              <a:cs typeface="Times New Roman" pitchFamily="18" charset="0"/>
            </a:endParaRPr>
          </a:p>
          <a:p>
            <a:pPr eaLnBrk="0" hangingPunct="0"/>
            <a:endParaRPr lang="en-US" sz="1600">
              <a:solidFill>
                <a:srgbClr val="1F497D"/>
              </a:solidFill>
              <a:latin typeface="Perpetua" pitchFamily="18" charset="0"/>
              <a:ea typeface="Calibri" pitchFamily="34" charset="0"/>
              <a:cs typeface="Times New Roman" pitchFamily="18" charset="0"/>
            </a:endParaRPr>
          </a:p>
          <a:p>
            <a:pPr eaLnBrk="0" hangingPunct="0"/>
            <a:r>
              <a:rPr lang="en-US" sz="1600">
                <a:solidFill>
                  <a:srgbClr val="00B0F0"/>
                </a:solidFill>
                <a:latin typeface="Perpetua" pitchFamily="18" charset="0"/>
                <a:ea typeface="Calibri" pitchFamily="34" charset="0"/>
                <a:cs typeface="Times New Roman" pitchFamily="18" charset="0"/>
              </a:rPr>
              <a:t>Will be available for 5 business days to view </a:t>
            </a:r>
          </a:p>
          <a:p>
            <a:pPr eaLnBrk="0" hangingPunct="0"/>
            <a:endParaRPr lang="en-US">
              <a:latin typeface="Perpetua" pitchFamily="18" charset="0"/>
              <a:ea typeface="Calibri" pitchFamily="34" charset="0"/>
              <a:cs typeface="Times New Roman" pitchFamily="18" charset="0"/>
            </a:endParaRPr>
          </a:p>
        </p:txBody>
      </p:sp>
    </p:spTree>
    <p:extLst>
      <p:ext uri="{BB962C8B-B14F-4D97-AF65-F5344CB8AC3E}">
        <p14:creationId xmlns:p14="http://schemas.microsoft.com/office/powerpoint/2010/main" val="11308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274638"/>
            <a:ext cx="8153400" cy="1143000"/>
          </a:xfrm>
        </p:spPr>
        <p:txBody>
          <a:bodyPr/>
          <a:lstStyle/>
          <a:p>
            <a:r>
              <a:rPr lang="en-US" dirty="0"/>
              <a:t>History of School IPM</a:t>
            </a:r>
          </a:p>
        </p:txBody>
      </p:sp>
      <p:sp>
        <p:nvSpPr>
          <p:cNvPr id="9219" name="Rectangle 3"/>
          <p:cNvSpPr>
            <a:spLocks noGrp="1" noChangeArrowheads="1"/>
          </p:cNvSpPr>
          <p:nvPr>
            <p:ph type="body" idx="1"/>
          </p:nvPr>
        </p:nvSpPr>
        <p:spPr>
          <a:xfrm>
            <a:off x="381000" y="1524000"/>
            <a:ext cx="8458200" cy="4191000"/>
          </a:xfrm>
        </p:spPr>
        <p:txBody>
          <a:bodyPr>
            <a:normAutofit lnSpcReduction="10000"/>
          </a:bodyPr>
          <a:lstStyle/>
          <a:p>
            <a:r>
              <a:rPr lang="en-US" sz="2800"/>
              <a:t>Texas &amp; Michigan were first to Adopt School IPM Mandates – 1991 and 1992</a:t>
            </a:r>
          </a:p>
          <a:p>
            <a:r>
              <a:rPr lang="en-US" sz="2800"/>
              <a:t>To date there are 39 states with some form of regulation or mandate that either requires or requests schools to follow IPM guidelines. </a:t>
            </a:r>
          </a:p>
          <a:p>
            <a:r>
              <a:rPr lang="en-US" sz="2800"/>
              <a:t>Federal Legislation - School Environment Protection Act (SEPA) was introduced into Congress in 1999, but it has never succeeded as states prefer local control, rather than Federal. </a:t>
            </a:r>
          </a:p>
        </p:txBody>
      </p:sp>
    </p:spTree>
    <p:extLst>
      <p:ext uri="{BB962C8B-B14F-4D97-AF65-F5344CB8AC3E}">
        <p14:creationId xmlns:p14="http://schemas.microsoft.com/office/powerpoint/2010/main" val="604238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EPA &amp; USDA</a:t>
            </a:r>
          </a:p>
        </p:txBody>
      </p:sp>
      <p:sp>
        <p:nvSpPr>
          <p:cNvPr id="15363" name="Rectangle 3"/>
          <p:cNvSpPr>
            <a:spLocks noGrp="1" noChangeArrowheads="1"/>
          </p:cNvSpPr>
          <p:nvPr>
            <p:ph type="body" idx="1"/>
          </p:nvPr>
        </p:nvSpPr>
        <p:spPr/>
        <p:txBody>
          <a:bodyPr/>
          <a:lstStyle/>
          <a:p>
            <a:r>
              <a:rPr lang="en-US" dirty="0"/>
              <a:t>United in encouraging schools to adopt school IPM. </a:t>
            </a:r>
          </a:p>
          <a:p>
            <a:r>
              <a:rPr lang="en-US" dirty="0"/>
              <a:t>Have developed a national strategic plan to have every school practicing school IPM by 2015. </a:t>
            </a:r>
          </a:p>
          <a:p>
            <a:r>
              <a:rPr lang="en-US" dirty="0"/>
              <a:t>You can help this goal by understanding your role in Integrated Pest </a:t>
            </a:r>
            <a:r>
              <a:rPr lang="en-US" dirty="0" smtClean="0"/>
              <a:t>Management Program in your School.  </a:t>
            </a:r>
            <a:endParaRPr lang="en-US" dirty="0"/>
          </a:p>
        </p:txBody>
      </p:sp>
      <p:pic>
        <p:nvPicPr>
          <p:cNvPr id="15364" name="Picture 4" descr="USD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8600"/>
            <a:ext cx="1633538"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PE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
            <a:ext cx="1247775"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68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r>
              <a:rPr lang="en-US"/>
              <a:t>IPM Defined </a:t>
            </a:r>
          </a:p>
        </p:txBody>
      </p:sp>
      <p:sp>
        <p:nvSpPr>
          <p:cNvPr id="5123" name="Rectangle 3"/>
          <p:cNvSpPr>
            <a:spLocks noGrp="1" noChangeArrowheads="1"/>
          </p:cNvSpPr>
          <p:nvPr>
            <p:ph type="body" idx="4294967295"/>
          </p:nvPr>
        </p:nvSpPr>
        <p:spPr>
          <a:xfrm>
            <a:off x="533400" y="2133600"/>
            <a:ext cx="7620000" cy="3840163"/>
          </a:xfrm>
        </p:spPr>
        <p:txBody>
          <a:bodyPr/>
          <a:lstStyle/>
          <a:p>
            <a:r>
              <a:rPr lang="en-US" sz="2800" dirty="0"/>
              <a:t>IPM is a strategy using multiple control tactics to ensure that:</a:t>
            </a:r>
          </a:p>
          <a:p>
            <a:pPr lvl="1"/>
            <a:r>
              <a:rPr lang="en-US" sz="2400" dirty="0"/>
              <a:t>pest populations are managed at acceptable levels</a:t>
            </a:r>
          </a:p>
          <a:p>
            <a:pPr lvl="1"/>
            <a:r>
              <a:rPr lang="en-US" sz="2400" dirty="0"/>
              <a:t>risks to people, other non-target organisms and the environment are minimized</a:t>
            </a:r>
          </a:p>
          <a:p>
            <a:pPr lvl="1"/>
            <a:r>
              <a:rPr lang="en-US" sz="2400" dirty="0"/>
              <a:t>the pest control program is practical and economical</a:t>
            </a:r>
          </a:p>
        </p:txBody>
      </p:sp>
    </p:spTree>
    <p:extLst>
      <p:ext uri="{BB962C8B-B14F-4D97-AF65-F5344CB8AC3E}">
        <p14:creationId xmlns:p14="http://schemas.microsoft.com/office/powerpoint/2010/main" val="2264739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dissolve">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dissolve">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dissolve">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dissolv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b="1"/>
              <a:t>How is IPM different?</a:t>
            </a:r>
          </a:p>
        </p:txBody>
      </p:sp>
      <p:sp>
        <p:nvSpPr>
          <p:cNvPr id="12291" name="Rectangle 3"/>
          <p:cNvSpPr>
            <a:spLocks noGrp="1" noChangeArrowheads="1"/>
          </p:cNvSpPr>
          <p:nvPr>
            <p:ph type="body" idx="1"/>
          </p:nvPr>
        </p:nvSpPr>
        <p:spPr>
          <a:xfrm>
            <a:off x="457200" y="2057401"/>
            <a:ext cx="8229600" cy="3810000"/>
          </a:xfrm>
        </p:spPr>
        <p:txBody>
          <a:bodyPr/>
          <a:lstStyle/>
          <a:p>
            <a:pPr>
              <a:lnSpc>
                <a:spcPct val="90000"/>
              </a:lnSpc>
            </a:pPr>
            <a:r>
              <a:rPr lang="en-US" dirty="0"/>
              <a:t>IPM focuses on safe </a:t>
            </a:r>
            <a:r>
              <a:rPr lang="en-US" i="1" dirty="0"/>
              <a:t>and</a:t>
            </a:r>
            <a:r>
              <a:rPr lang="en-US" dirty="0"/>
              <a:t> effective ways to control pests</a:t>
            </a:r>
          </a:p>
          <a:p>
            <a:pPr>
              <a:lnSpc>
                <a:spcPct val="90000"/>
              </a:lnSpc>
            </a:pPr>
            <a:r>
              <a:rPr lang="en-US" dirty="0"/>
              <a:t>Delicate balance between pests &amp; pesticides</a:t>
            </a:r>
          </a:p>
          <a:p>
            <a:pPr>
              <a:lnSpc>
                <a:spcPct val="90000"/>
              </a:lnSpc>
            </a:pPr>
            <a:r>
              <a:rPr lang="en-US" dirty="0"/>
              <a:t>Multiple tactics proven most effective </a:t>
            </a:r>
          </a:p>
          <a:p>
            <a:pPr>
              <a:lnSpc>
                <a:spcPct val="90000"/>
              </a:lnSpc>
            </a:pPr>
            <a:r>
              <a:rPr lang="en-US" dirty="0"/>
              <a:t>Thresholds and monitoring ensure pesticides are used only when necessary</a:t>
            </a:r>
          </a:p>
          <a:p>
            <a:pPr>
              <a:lnSpc>
                <a:spcPct val="90000"/>
              </a:lnSpc>
            </a:pPr>
            <a:r>
              <a:rPr lang="en-US" dirty="0"/>
              <a:t>Routine inspections &amp; monitoring are essential – </a:t>
            </a:r>
            <a:r>
              <a:rPr lang="en-US" b="1" dirty="0"/>
              <a:t>routine spraying is not. </a:t>
            </a:r>
          </a:p>
        </p:txBody>
      </p:sp>
    </p:spTree>
    <p:extLst>
      <p:ext uri="{BB962C8B-B14F-4D97-AF65-F5344CB8AC3E}">
        <p14:creationId xmlns:p14="http://schemas.microsoft.com/office/powerpoint/2010/main" val="1824762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p:cNvSpPr>
            <a:spLocks noGrp="1" noChangeArrowheads="1"/>
          </p:cNvSpPr>
          <p:nvPr>
            <p:ph type="title" idx="4294967295"/>
          </p:nvPr>
        </p:nvSpPr>
        <p:spPr>
          <a:xfrm>
            <a:off x="152400" y="76200"/>
            <a:ext cx="8458200" cy="1371600"/>
          </a:xfrm>
          <a:noFill/>
        </p:spPr>
        <p:txBody>
          <a:bodyPr lIns="90488" tIns="44450" rIns="90488" bIns="44450"/>
          <a:lstStyle/>
          <a:p>
            <a:r>
              <a:rPr lang="en-US" sz="4000" dirty="0"/>
              <a:t>Essential Ingredients </a:t>
            </a:r>
            <a:r>
              <a:rPr lang="en-US" sz="4000" dirty="0" smtClean="0"/>
              <a:t>for an </a:t>
            </a:r>
            <a:r>
              <a:rPr lang="en-US" sz="4000" dirty="0"/>
              <a:t>IPM Program </a:t>
            </a:r>
          </a:p>
        </p:txBody>
      </p:sp>
      <p:sp>
        <p:nvSpPr>
          <p:cNvPr id="13316" name="Rectangle 4"/>
          <p:cNvSpPr>
            <a:spLocks noGrp="1" noChangeArrowheads="1"/>
          </p:cNvSpPr>
          <p:nvPr>
            <p:ph type="body" sz="half" idx="4294967295"/>
          </p:nvPr>
        </p:nvSpPr>
        <p:spPr>
          <a:xfrm>
            <a:off x="762000" y="1600200"/>
            <a:ext cx="7696200" cy="4953000"/>
          </a:xfrm>
          <a:noFill/>
        </p:spPr>
        <p:txBody>
          <a:bodyPr lIns="90488" tIns="44450" rIns="90488" bIns="44450"/>
          <a:lstStyle/>
          <a:p>
            <a:pPr>
              <a:lnSpc>
                <a:spcPct val="115000"/>
              </a:lnSpc>
            </a:pPr>
            <a:r>
              <a:rPr lang="en-US" sz="2400" dirty="0"/>
              <a:t>IPM Coordinator</a:t>
            </a:r>
          </a:p>
          <a:p>
            <a:pPr>
              <a:lnSpc>
                <a:spcPct val="115000"/>
              </a:lnSpc>
            </a:pPr>
            <a:r>
              <a:rPr lang="en-US" sz="2400" dirty="0"/>
              <a:t>IPM Policy </a:t>
            </a:r>
          </a:p>
          <a:p>
            <a:pPr>
              <a:lnSpc>
                <a:spcPct val="115000"/>
              </a:lnSpc>
            </a:pPr>
            <a:r>
              <a:rPr lang="en-US" sz="2400" dirty="0"/>
              <a:t>Employee Involvement</a:t>
            </a:r>
          </a:p>
          <a:p>
            <a:pPr lvl="1">
              <a:lnSpc>
                <a:spcPct val="115000"/>
              </a:lnSpc>
            </a:pPr>
            <a:r>
              <a:rPr lang="en-US" sz="2000" dirty="0"/>
              <a:t>Pest management is people management</a:t>
            </a:r>
          </a:p>
          <a:p>
            <a:pPr>
              <a:lnSpc>
                <a:spcPct val="115000"/>
              </a:lnSpc>
            </a:pPr>
            <a:r>
              <a:rPr lang="en-US" sz="2400" dirty="0"/>
              <a:t>Inspections and monitoring</a:t>
            </a:r>
          </a:p>
          <a:p>
            <a:pPr>
              <a:lnSpc>
                <a:spcPct val="115000"/>
              </a:lnSpc>
            </a:pPr>
            <a:r>
              <a:rPr lang="en-US" sz="2400" dirty="0"/>
              <a:t>Pest identification</a:t>
            </a:r>
          </a:p>
          <a:p>
            <a:pPr>
              <a:lnSpc>
                <a:spcPct val="115000"/>
              </a:lnSpc>
            </a:pPr>
            <a:r>
              <a:rPr lang="en-US" sz="2400" dirty="0"/>
              <a:t>Managed Treatments</a:t>
            </a:r>
          </a:p>
          <a:p>
            <a:pPr lvl="1">
              <a:lnSpc>
                <a:spcPct val="115000"/>
              </a:lnSpc>
            </a:pPr>
            <a:r>
              <a:rPr lang="en-US" sz="2000" dirty="0"/>
              <a:t>Using action thresholds</a:t>
            </a:r>
          </a:p>
          <a:p>
            <a:pPr lvl="1">
              <a:lnSpc>
                <a:spcPct val="115000"/>
              </a:lnSpc>
            </a:pPr>
            <a:r>
              <a:rPr lang="en-US" sz="2000" dirty="0"/>
              <a:t>Use of multiple control tactics</a:t>
            </a:r>
          </a:p>
          <a:p>
            <a:pPr>
              <a:lnSpc>
                <a:spcPct val="115000"/>
              </a:lnSpc>
            </a:pPr>
            <a:r>
              <a:rPr lang="en-US" sz="2400" dirty="0"/>
              <a:t>Education </a:t>
            </a:r>
          </a:p>
        </p:txBody>
      </p:sp>
    </p:spTree>
    <p:extLst>
      <p:ext uri="{BB962C8B-B14F-4D97-AF65-F5344CB8AC3E}">
        <p14:creationId xmlns:p14="http://schemas.microsoft.com/office/powerpoint/2010/main" val="343188681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dissolve">
                                      <p:cBhvr>
                                        <p:cTn id="7" dur="500"/>
                                        <p:tgtEl>
                                          <p:spTgt spid="133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6">
                                            <p:txEl>
                                              <p:pRg st="1" end="1"/>
                                            </p:txEl>
                                          </p:spTgt>
                                        </p:tgtEl>
                                        <p:attrNameLst>
                                          <p:attrName>style.visibility</p:attrName>
                                        </p:attrNameLst>
                                      </p:cBhvr>
                                      <p:to>
                                        <p:strVal val="visible"/>
                                      </p:to>
                                    </p:set>
                                    <p:animEffect transition="in" filter="dissolve">
                                      <p:cBhvr>
                                        <p:cTn id="12" dur="500"/>
                                        <p:tgtEl>
                                          <p:spTgt spid="133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6">
                                            <p:txEl>
                                              <p:pRg st="2" end="2"/>
                                            </p:txEl>
                                          </p:spTgt>
                                        </p:tgtEl>
                                        <p:attrNameLst>
                                          <p:attrName>style.visibility</p:attrName>
                                        </p:attrNameLst>
                                      </p:cBhvr>
                                      <p:to>
                                        <p:strVal val="visible"/>
                                      </p:to>
                                    </p:set>
                                    <p:animEffect transition="in" filter="dissolve">
                                      <p:cBhvr>
                                        <p:cTn id="17" dur="500"/>
                                        <p:tgtEl>
                                          <p:spTgt spid="13316">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316">
                                            <p:txEl>
                                              <p:pRg st="3" end="3"/>
                                            </p:txEl>
                                          </p:spTgt>
                                        </p:tgtEl>
                                        <p:attrNameLst>
                                          <p:attrName>style.visibility</p:attrName>
                                        </p:attrNameLst>
                                      </p:cBhvr>
                                      <p:to>
                                        <p:strVal val="visible"/>
                                      </p:to>
                                    </p:set>
                                    <p:animEffect transition="in" filter="dissolve">
                                      <p:cBhvr>
                                        <p:cTn id="20" dur="500"/>
                                        <p:tgtEl>
                                          <p:spTgt spid="13316">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316">
                                            <p:txEl>
                                              <p:pRg st="4" end="4"/>
                                            </p:txEl>
                                          </p:spTgt>
                                        </p:tgtEl>
                                        <p:attrNameLst>
                                          <p:attrName>style.visibility</p:attrName>
                                        </p:attrNameLst>
                                      </p:cBhvr>
                                      <p:to>
                                        <p:strVal val="visible"/>
                                      </p:to>
                                    </p:set>
                                    <p:animEffect transition="in" filter="dissolve">
                                      <p:cBhvr>
                                        <p:cTn id="25" dur="500"/>
                                        <p:tgtEl>
                                          <p:spTgt spid="1331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316">
                                            <p:txEl>
                                              <p:pRg st="5" end="5"/>
                                            </p:txEl>
                                          </p:spTgt>
                                        </p:tgtEl>
                                        <p:attrNameLst>
                                          <p:attrName>style.visibility</p:attrName>
                                        </p:attrNameLst>
                                      </p:cBhvr>
                                      <p:to>
                                        <p:strVal val="visible"/>
                                      </p:to>
                                    </p:set>
                                    <p:animEffect transition="in" filter="dissolve">
                                      <p:cBhvr>
                                        <p:cTn id="30" dur="500"/>
                                        <p:tgtEl>
                                          <p:spTgt spid="13316">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316">
                                            <p:txEl>
                                              <p:pRg st="6" end="6"/>
                                            </p:txEl>
                                          </p:spTgt>
                                        </p:tgtEl>
                                        <p:attrNameLst>
                                          <p:attrName>style.visibility</p:attrName>
                                        </p:attrNameLst>
                                      </p:cBhvr>
                                      <p:to>
                                        <p:strVal val="visible"/>
                                      </p:to>
                                    </p:set>
                                    <p:animEffect transition="in" filter="dissolve">
                                      <p:cBhvr>
                                        <p:cTn id="35" dur="500"/>
                                        <p:tgtEl>
                                          <p:spTgt spid="13316">
                                            <p:txEl>
                                              <p:pRg st="6" end="6"/>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3316">
                                            <p:txEl>
                                              <p:pRg st="7" end="7"/>
                                            </p:txEl>
                                          </p:spTgt>
                                        </p:tgtEl>
                                        <p:attrNameLst>
                                          <p:attrName>style.visibility</p:attrName>
                                        </p:attrNameLst>
                                      </p:cBhvr>
                                      <p:to>
                                        <p:strVal val="visible"/>
                                      </p:to>
                                    </p:set>
                                    <p:animEffect transition="in" filter="dissolve">
                                      <p:cBhvr>
                                        <p:cTn id="38" dur="500"/>
                                        <p:tgtEl>
                                          <p:spTgt spid="13316">
                                            <p:txEl>
                                              <p:pRg st="7" end="7"/>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3316">
                                            <p:txEl>
                                              <p:pRg st="8" end="8"/>
                                            </p:txEl>
                                          </p:spTgt>
                                        </p:tgtEl>
                                        <p:attrNameLst>
                                          <p:attrName>style.visibility</p:attrName>
                                        </p:attrNameLst>
                                      </p:cBhvr>
                                      <p:to>
                                        <p:strVal val="visible"/>
                                      </p:to>
                                    </p:set>
                                    <p:animEffect transition="in" filter="dissolve">
                                      <p:cBhvr>
                                        <p:cTn id="41" dur="500"/>
                                        <p:tgtEl>
                                          <p:spTgt spid="13316">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3316">
                                            <p:txEl>
                                              <p:pRg st="9" end="9"/>
                                            </p:txEl>
                                          </p:spTgt>
                                        </p:tgtEl>
                                        <p:attrNameLst>
                                          <p:attrName>style.visibility</p:attrName>
                                        </p:attrNameLst>
                                      </p:cBhvr>
                                      <p:to>
                                        <p:strVal val="visible"/>
                                      </p:to>
                                    </p:set>
                                    <p:animEffect transition="in" filter="dissolve">
                                      <p:cBhvr>
                                        <p:cTn id="46" dur="500"/>
                                        <p:tgtEl>
                                          <p:spTgt spid="133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IPM Coordinator </a:t>
            </a:r>
          </a:p>
        </p:txBody>
      </p:sp>
      <p:sp>
        <p:nvSpPr>
          <p:cNvPr id="21507" name="Rectangle 3"/>
          <p:cNvSpPr>
            <a:spLocks noGrp="1" noChangeArrowheads="1"/>
          </p:cNvSpPr>
          <p:nvPr>
            <p:ph type="body" idx="1"/>
          </p:nvPr>
        </p:nvSpPr>
        <p:spPr/>
        <p:txBody>
          <a:bodyPr>
            <a:normAutofit fontScale="92500"/>
          </a:bodyPr>
          <a:lstStyle/>
          <a:p>
            <a:pPr>
              <a:lnSpc>
                <a:spcPct val="90000"/>
              </a:lnSpc>
            </a:pPr>
            <a:r>
              <a:rPr lang="en-US" sz="2600" dirty="0"/>
              <a:t>Is the designated person responsible for overseeing the day to day pest problems. </a:t>
            </a:r>
          </a:p>
          <a:p>
            <a:pPr>
              <a:lnSpc>
                <a:spcPct val="90000"/>
              </a:lnSpc>
            </a:pPr>
            <a:r>
              <a:rPr lang="en-US" sz="2600" dirty="0"/>
              <a:t>Is also responsible for maintaining the building structure so that pests can’t move into the building. </a:t>
            </a:r>
          </a:p>
          <a:p>
            <a:pPr>
              <a:lnSpc>
                <a:spcPct val="90000"/>
              </a:lnSpc>
            </a:pPr>
            <a:r>
              <a:rPr lang="en-US" sz="2600" dirty="0"/>
              <a:t>This person often wears many hats and relies on school employees to help with reporting building repairs or pest problems. </a:t>
            </a:r>
            <a:endParaRPr lang="en-US" sz="2600" dirty="0" smtClean="0"/>
          </a:p>
          <a:p>
            <a:r>
              <a:rPr lang="en-US" sz="2600" dirty="0"/>
              <a:t>This person also ensures that advance notice of pesticide treatments is posted in the area that is to be treated.</a:t>
            </a:r>
          </a:p>
          <a:p>
            <a:pPr lvl="1"/>
            <a:r>
              <a:rPr lang="en-US" sz="2400" dirty="0"/>
              <a:t>For more information regarding this policy please contract your local coordinator for more information</a:t>
            </a:r>
            <a:endParaRPr lang="en-US" dirty="0"/>
          </a:p>
        </p:txBody>
      </p:sp>
    </p:spTree>
    <p:extLst>
      <p:ext uri="{BB962C8B-B14F-4D97-AF65-F5344CB8AC3E}">
        <p14:creationId xmlns:p14="http://schemas.microsoft.com/office/powerpoint/2010/main" val="6794974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44</TotalTime>
  <Words>2528</Words>
  <Application>Microsoft Office PowerPoint</Application>
  <PresentationFormat>On-screen Show (4:3)</PresentationFormat>
  <Paragraphs>319</Paragraphs>
  <Slides>35</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Executive</vt:lpstr>
      <vt:lpstr>Image</vt:lpstr>
      <vt:lpstr>Integrated Pest Management (IPM) in the School Setting: Strategies for Protecting Children from Exposure</vt:lpstr>
      <vt:lpstr>Integrated pest management</vt:lpstr>
      <vt:lpstr>History of School IPM</vt:lpstr>
      <vt:lpstr>History of School IPM</vt:lpstr>
      <vt:lpstr>EPA &amp; USDA</vt:lpstr>
      <vt:lpstr>IPM Defined </vt:lpstr>
      <vt:lpstr>How is IPM different?</vt:lpstr>
      <vt:lpstr>Essential Ingredients for an IPM Program </vt:lpstr>
      <vt:lpstr>IPM Coordinator </vt:lpstr>
      <vt:lpstr>IPM Policy Statement</vt:lpstr>
      <vt:lpstr>Employee Involvement </vt:lpstr>
      <vt:lpstr>Inspections </vt:lpstr>
      <vt:lpstr>What is an IPM inspection?</vt:lpstr>
      <vt:lpstr>What is an IPM inspection?</vt:lpstr>
      <vt:lpstr>Monitoring</vt:lpstr>
      <vt:lpstr>Reporting</vt:lpstr>
      <vt:lpstr>IPM pyramid</vt:lpstr>
      <vt:lpstr>Common Pests in Schools</vt:lpstr>
      <vt:lpstr>Common Pests in Schools</vt:lpstr>
      <vt:lpstr>Forces affecting IPM today</vt:lpstr>
      <vt:lpstr>Bed Bugs   What to do if you encounter this pest at your school</vt:lpstr>
      <vt:lpstr>Bed bug IPM: A brief overview</vt:lpstr>
      <vt:lpstr>Identification</vt:lpstr>
      <vt:lpstr>PowerPoint Presentation</vt:lpstr>
      <vt:lpstr>Bedbugs</vt:lpstr>
      <vt:lpstr>Bed bug feeding habits</vt:lpstr>
      <vt:lpstr>PowerPoint Presentation</vt:lpstr>
      <vt:lpstr>PowerPoint Presentation</vt:lpstr>
      <vt:lpstr>Challenges with bed bugs</vt:lpstr>
      <vt:lpstr>Challenges with bed bugs</vt:lpstr>
      <vt:lpstr>Challenges with bed bugs</vt:lpstr>
      <vt:lpstr>Monitoring and detection</vt:lpstr>
      <vt:lpstr>More Information</vt:lpstr>
      <vt:lpstr>Contact Information</vt:lpstr>
      <vt:lpstr>Contact Information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the School Setting: Strategies for Protecting Children from Exposure</dc:title>
  <dc:creator>Janet Hurley;Mike Merchant</dc:creator>
  <cp:lastModifiedBy>Janet Hurley</cp:lastModifiedBy>
  <cp:revision>7</cp:revision>
  <dcterms:created xsi:type="dcterms:W3CDTF">2011-04-08T19:42:15Z</dcterms:created>
  <dcterms:modified xsi:type="dcterms:W3CDTF">2011-04-12T18:24:47Z</dcterms:modified>
</cp:coreProperties>
</file>