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7" r:id="rId10"/>
    <p:sldId id="265" r:id="rId11"/>
    <p:sldId id="274" r:id="rId12"/>
    <p:sldId id="275" r:id="rId13"/>
    <p:sldId id="269" r:id="rId14"/>
    <p:sldId id="272" r:id="rId15"/>
    <p:sldId id="273"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30" autoAdjust="0"/>
  </p:normalViewPr>
  <p:slideViewPr>
    <p:cSldViewPr>
      <p:cViewPr varScale="1">
        <p:scale>
          <a:sx n="101" d="100"/>
          <a:sy n="101" d="100"/>
        </p:scale>
        <p:origin x="-2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1D995CB-13ED-4758-AB93-0F953A1786BC}" type="datetimeFigureOut">
              <a:rPr lang="en-US" smtClean="0"/>
              <a:t>9/23/2011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D96D43E-D723-44B6-910F-052E01317B2D}" type="slidenum">
              <a:rPr lang="en-US" smtClean="0"/>
              <a:t>‹#›</a:t>
            </a:fld>
            <a:endParaRPr lang="en-US"/>
          </a:p>
        </p:txBody>
      </p:sp>
    </p:spTree>
    <p:extLst>
      <p:ext uri="{BB962C8B-B14F-4D97-AF65-F5344CB8AC3E}">
        <p14:creationId xmlns:p14="http://schemas.microsoft.com/office/powerpoint/2010/main" val="150240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751247C-4AFA-43EC-A697-FD5A3B5E08B5}" type="datetimeFigureOut">
              <a:rPr lang="en-US" smtClean="0"/>
              <a:t>9/23/2011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B33BBD7-40D2-47F4-AAB6-6B8549412B28}" type="slidenum">
              <a:rPr lang="en-US" smtClean="0"/>
              <a:t>‹#›</a:t>
            </a:fld>
            <a:endParaRPr lang="en-US"/>
          </a:p>
        </p:txBody>
      </p:sp>
    </p:spTree>
    <p:extLst>
      <p:ext uri="{BB962C8B-B14F-4D97-AF65-F5344CB8AC3E}">
        <p14:creationId xmlns:p14="http://schemas.microsoft.com/office/powerpoint/2010/main" val="350947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gardens are becoming more desired on school campuses to help teach children where food comes from, help reduce obesity by teaching healthy eating and living skills</a:t>
            </a:r>
            <a:r>
              <a:rPr lang="en-US" baseline="0" dirty="0" smtClean="0"/>
              <a:t> and basic math and science skills.  However, these gardens can often lead to hidden problems by community members, school employees and parents not knowing state pesticide rules and general pesticide safety precautions.  Gardens used to grow food for consumption require more strict adherence to insecticide and herbicide applications.  </a:t>
            </a:r>
            <a:endParaRPr lang="en-US" dirty="0"/>
          </a:p>
        </p:txBody>
      </p:sp>
      <p:sp>
        <p:nvSpPr>
          <p:cNvPr id="4" name="Slide Number Placeholder 3"/>
          <p:cNvSpPr>
            <a:spLocks noGrp="1"/>
          </p:cNvSpPr>
          <p:nvPr>
            <p:ph type="sldNum" sz="quarter" idx="10"/>
          </p:nvPr>
        </p:nvSpPr>
        <p:spPr/>
        <p:txBody>
          <a:bodyPr/>
          <a:lstStyle/>
          <a:p>
            <a:fld id="{8B33BBD7-40D2-47F4-AAB6-6B8549412B28}" type="slidenum">
              <a:rPr lang="en-US" smtClean="0"/>
              <a:t>2</a:t>
            </a:fld>
            <a:endParaRPr lang="en-US"/>
          </a:p>
        </p:txBody>
      </p:sp>
    </p:spTree>
    <p:extLst>
      <p:ext uri="{BB962C8B-B14F-4D97-AF65-F5344CB8AC3E}">
        <p14:creationId xmlns:p14="http://schemas.microsoft.com/office/powerpoint/2010/main" val="254648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0F0D2-454E-4358-ACCE-C106446BE076}" type="slidenum">
              <a:rPr lang="en-US"/>
              <a:pPr/>
              <a:t>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In 1981, the Chillicothe Independent School District (ISD) was forced to close its doors for four weeks because students experienced adverse reactions to chemicals sprayed to control an ongoing head lice infestation (Wichita Falls Times April 27, 1981).  Lindane and </a:t>
            </a:r>
            <a:r>
              <a:rPr lang="en-US" dirty="0" err="1"/>
              <a:t>toxaphene</a:t>
            </a:r>
            <a:r>
              <a:rPr lang="en-US" dirty="0"/>
              <a:t>, two potent agricultural insecticides not approved for such use, were applied by unlicensed persons. Students reportedly suffered rashes, headaches, and nausea after the application.  In order to avoid a repeat of the Chillicothe problem, State Representative John </a:t>
            </a:r>
            <a:r>
              <a:rPr lang="en-US" dirty="0" err="1"/>
              <a:t>Hirshi</a:t>
            </a:r>
            <a:r>
              <a:rPr lang="en-US" dirty="0"/>
              <a:t> of Wichita Falls submitted House Bill 2751 during the 72nd legislative session in 1991. The Texas Legislature passed HB 2751 requiring all Texas school districts to adopt Integrated Pest Management (IPM) programs.  </a:t>
            </a:r>
            <a:endParaRPr lang="en-US" dirty="0" smtClean="0"/>
          </a:p>
          <a:p>
            <a:endParaRPr lang="en-US" dirty="0" smtClean="0"/>
          </a:p>
          <a:p>
            <a:r>
              <a:rPr lang="en-US" sz="1300" dirty="0"/>
              <a:t>In 2007, the Texas Legislature updated the laws defining regulatory guidelines more definitively for public schools. Texas is one of the few states that mandate all school districts appoint an IPM Coordinator (s), have them trained specifically in IPM practices, oversee an IPM program that covers all school district property, abide by pesticide safety guidelines, and post prior to indoor treatments and at the time of treatment outdoors. The Texas Department of Agriculture released the new school IPM rules on July 7, 2009 which also requires that each IPM coordinator work with school administrators in ensure that all faculty and staff are understand the school IPM program.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F4944-5236-42A0-80D4-3A0E677073D9}" type="slidenum">
              <a:rPr lang="en-US"/>
              <a:pPr/>
              <a:t>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IPM is not just pest control but a way to think and react to everyday actions. IPM is about roaches, rats, ants, bats, birds, weeds and more.</a:t>
            </a:r>
          </a:p>
          <a:p>
            <a:r>
              <a:rPr lang="en-US" dirty="0" smtClean="0"/>
              <a:t>IPM is also about maintaining the school building so it’s safe for teachers and students. IPM is a about people working together in effort to keep places like classrooms and the school garden</a:t>
            </a:r>
            <a:r>
              <a:rPr lang="en-US" baseline="0" dirty="0" smtClean="0"/>
              <a:t> free from potential pest problems.  Remember an ounce of prevention is worth a pound of cure.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8523B12-3B6F-4591-A278-A760E08AF280}" type="slidenum">
              <a:rPr lang="en-US"/>
              <a:pPr/>
              <a:t>5</a:t>
            </a:fld>
            <a:endParaRPr lang="en-US"/>
          </a:p>
        </p:txBody>
      </p:sp>
      <p:sp>
        <p:nvSpPr>
          <p:cNvPr id="37891" name="Rectangle 2"/>
          <p:cNvSpPr>
            <a:spLocks noGrp="1" noRot="1" noChangeAspect="1" noChangeArrowheads="1" noTextEdit="1"/>
          </p:cNvSpPr>
          <p:nvPr>
            <p:ph type="sldImg"/>
          </p:nvPr>
        </p:nvSpPr>
        <p:spPr>
          <a:xfrm>
            <a:off x="1258888" y="720725"/>
            <a:ext cx="4799012" cy="3598863"/>
          </a:xfrm>
          <a:ln/>
        </p:spPr>
      </p:sp>
      <p:sp>
        <p:nvSpPr>
          <p:cNvPr id="37892" name="Rectangle 3"/>
          <p:cNvSpPr>
            <a:spLocks noGrp="1" noChangeArrowheads="1"/>
          </p:cNvSpPr>
          <p:nvPr>
            <p:ph type="body" idx="1"/>
          </p:nvPr>
        </p:nvSpPr>
        <p:spPr>
          <a:noFill/>
          <a:ln/>
        </p:spPr>
        <p:txBody>
          <a:bodyPr/>
          <a:lstStyle/>
          <a:p>
            <a:pPr defTabSz="966612">
              <a:defRPr/>
            </a:pPr>
            <a:r>
              <a:rPr lang="en-US" sz="1300" dirty="0"/>
              <a:t>This definition of IPM can be found under the Texas Administrative Code (TAC) Title 4 Agriculture, Part 1 Texas Department of Agriculture, Chapter 7 Pesticides, Subchapter H Structural Pest Control Service,  Division 1. GENERAL PROVISIONS  4 TAC §7.114 Definitions.</a:t>
            </a:r>
          </a:p>
          <a:p>
            <a:pPr defTabSz="966612">
              <a:defRPr/>
            </a:pPr>
            <a:endParaRPr lang="en-US" sz="1300" dirty="0"/>
          </a:p>
          <a:p>
            <a:pPr defTabSz="966612">
              <a:defRPr/>
            </a:pPr>
            <a:r>
              <a:rPr lang="en-US" sz="1300" dirty="0"/>
              <a:t>It’s important to understand this definition as it guides how pesticides can be applied within a school IPM Program.  Accurate pest identification and having pest specific thresholds will ensure that pesticide misapplication will not happen more frequently. </a:t>
            </a:r>
          </a:p>
          <a:p>
            <a:pPr eaLnBrk="1" hangingPunct="1"/>
            <a:endParaRPr lang="en-US"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Statutes that guide all</a:t>
            </a:r>
            <a:r>
              <a:rPr lang="en-US" baseline="0" dirty="0" smtClean="0"/>
              <a:t> TX public schools require that each school district comply with these laws and regulations. The basic guidelines are to have a written IPM program, have at least one school IPM coordinator, contract or hire licensed pesticide applicators to make pest control treatments, ensure that prior to all indoor pest control treatments that 48 hours in advance the area is clearly posted for building occupants and ensure that all outdoor treatments for insects and weeds are posted at the time of treatment and stay posted until the specified re-entry time has been met.  Reentry times will be based on the type of product used by the licensed applicator.  </a:t>
            </a:r>
            <a:endParaRPr lang="en-US" dirty="0"/>
          </a:p>
        </p:txBody>
      </p:sp>
      <p:sp>
        <p:nvSpPr>
          <p:cNvPr id="4" name="Slide Number Placeholder 3"/>
          <p:cNvSpPr>
            <a:spLocks noGrp="1"/>
          </p:cNvSpPr>
          <p:nvPr>
            <p:ph type="sldNum" sz="quarter" idx="10"/>
          </p:nvPr>
        </p:nvSpPr>
        <p:spPr/>
        <p:txBody>
          <a:bodyPr/>
          <a:lstStyle/>
          <a:p>
            <a:fld id="{8B33BBD7-40D2-47F4-AAB6-6B8549412B28}" type="slidenum">
              <a:rPr lang="en-US" smtClean="0"/>
              <a:t>6</a:t>
            </a:fld>
            <a:endParaRPr lang="en-US"/>
          </a:p>
        </p:txBody>
      </p:sp>
    </p:spTree>
    <p:extLst>
      <p:ext uri="{BB962C8B-B14F-4D97-AF65-F5344CB8AC3E}">
        <p14:creationId xmlns:p14="http://schemas.microsoft.com/office/powerpoint/2010/main" val="318779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the IPM program is to educate everyone in the school district about their role in the IPM program.  Even teachers, custodians, food service, counselors, nurses and principals all have a role in the IPM program.  The School Board adopted a policy committing the school district to follow IPM.  To find a copy of this policy you can ask your district IPM coordinator, contact the Superintendent’s office, or search the online Policy Services website for the CLB (Local) policy.  This policy will help you understand why only licensed applicators can make pesticide applications.  </a:t>
            </a:r>
          </a:p>
          <a:p>
            <a:endParaRPr lang="en-US" baseline="0" dirty="0" smtClean="0"/>
          </a:p>
          <a:p>
            <a:r>
              <a:rPr lang="en-US" baseline="0" dirty="0" smtClean="0"/>
              <a:t>In addition to this policy the school district must also follow these following tenets. </a:t>
            </a:r>
          </a:p>
          <a:p>
            <a:endParaRPr lang="en-US" baseline="0" dirty="0" smtClean="0"/>
          </a:p>
          <a:p>
            <a:r>
              <a:rPr lang="en-US" baseline="0" dirty="0" smtClean="0"/>
              <a:t>Monitoring – prior to just spraying a pesticide, the IPM coordinator should investigate to see what type of pest is causing the problem, has it exceeded a threshold level and is there a non-chemical way to control the pest. </a:t>
            </a:r>
          </a:p>
          <a:p>
            <a:endParaRPr lang="en-US" baseline="0" dirty="0" smtClean="0"/>
          </a:p>
          <a:p>
            <a:r>
              <a:rPr lang="en-US" baseline="0" dirty="0" smtClean="0"/>
              <a:t>Treatments – in some cases the best way to control pests is to clean up the area to make inhabitable for pests to thrive.  In some cases it could be fixing doors, windows, sealing up cracks or fixing ceiling tiles.  In the school garden it could be using hoes and other devices to pull weeds, placing barriers or collars around plants, using netting to keep birds out, and other non-chemical measures.  If a pesticide is needed, then choosing a product that is specific to that pest and is considered low-impact or in TX classifies as a Green Category under the school IPM rules is the preferred way to deal with most nuisance pest problems. </a:t>
            </a:r>
            <a:endParaRPr lang="en-US" dirty="0"/>
          </a:p>
        </p:txBody>
      </p:sp>
      <p:sp>
        <p:nvSpPr>
          <p:cNvPr id="4" name="Slide Number Placeholder 3"/>
          <p:cNvSpPr>
            <a:spLocks noGrp="1"/>
          </p:cNvSpPr>
          <p:nvPr>
            <p:ph type="sldNum" sz="quarter" idx="10"/>
          </p:nvPr>
        </p:nvSpPr>
        <p:spPr/>
        <p:txBody>
          <a:bodyPr/>
          <a:lstStyle/>
          <a:p>
            <a:fld id="{8B33BBD7-40D2-47F4-AAB6-6B8549412B28}" type="slidenum">
              <a:rPr lang="en-US" smtClean="0"/>
              <a:t>7</a:t>
            </a:fld>
            <a:endParaRPr lang="en-US"/>
          </a:p>
        </p:txBody>
      </p:sp>
    </p:spTree>
    <p:extLst>
      <p:ext uri="{BB962C8B-B14F-4D97-AF65-F5344CB8AC3E}">
        <p14:creationId xmlns:p14="http://schemas.microsoft.com/office/powerpoint/2010/main" val="151590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EEB3D-720C-4B02-881B-D49E532EC922}" type="slidenum">
              <a:rPr lang="en-US"/>
              <a:pPr/>
              <a:t>8</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pPr defTabSz="966612">
              <a:defRPr/>
            </a:pPr>
            <a:r>
              <a:rPr lang="en-US" dirty="0" smtClean="0"/>
              <a:t>It’s important to understand that a pesticide refers to </a:t>
            </a:r>
            <a:r>
              <a:rPr lang="en-US" sz="1300" dirty="0"/>
              <a:t>any substance or mixture of substances intended for preventing, destroying, repelling or mitigating any pest. Pesticides include insecticides (for insect control), rodenticides (for rodent control), herbicides (for weed control) and many others.  Nearly all useful household and sanitation products have toxicity at some level, and pesticides are no exception.  Every pesticide should be assumed to be toxic and pose some risk to people and the environment.  Not all pesticides are equally dangerous, however.  Pesticides are among the most thoroughly safety-tested consumer chemicals.  If care is taken to follow label directions and precautions, their use should pose minimal risks.  </a:t>
            </a:r>
          </a:p>
          <a:p>
            <a:pPr defTabSz="966612">
              <a:defRPr/>
            </a:pPr>
            <a:endParaRPr lang="en-US" sz="1300" dirty="0"/>
          </a:p>
          <a:p>
            <a:pPr defTabSz="966612">
              <a:defRPr/>
            </a:pPr>
            <a:r>
              <a:rPr lang="en-US" sz="1300" dirty="0"/>
              <a:t>School employees are not the only ones who need to be advised about the districts IPM program.  At the beginning of each school year a notice is typically placed in the student handbook for parents to read, alerting them about the IPM program and if they want to be notified each and every time a pesticide is applied at their child's campus.  Teachers need to consider this when they bring children into the garden area as well, so that you don’t unintentionally exposure a child to a pesticide that they could be allergic too.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49E2AA9-5FB7-48B4-9B4F-8E54AE960D97}" type="slidenum">
              <a:rPr lang="en-US"/>
              <a:pPr/>
              <a:t>9</a:t>
            </a:fld>
            <a:endParaRPr lang="en-US"/>
          </a:p>
        </p:txBody>
      </p:sp>
      <p:sp>
        <p:nvSpPr>
          <p:cNvPr id="45059" name="Rectangle 2"/>
          <p:cNvSpPr>
            <a:spLocks noGrp="1" noRot="1" noChangeAspect="1" noChangeArrowheads="1" noTextEdit="1"/>
          </p:cNvSpPr>
          <p:nvPr>
            <p:ph type="sldImg"/>
          </p:nvPr>
        </p:nvSpPr>
        <p:spPr>
          <a:xfrm>
            <a:off x="1258888" y="720725"/>
            <a:ext cx="4799012" cy="3598863"/>
          </a:xfrm>
          <a:ln/>
        </p:spPr>
      </p:sp>
      <p:sp>
        <p:nvSpPr>
          <p:cNvPr id="45060" name="Rectangle 3"/>
          <p:cNvSpPr>
            <a:spLocks noGrp="1" noChangeArrowheads="1"/>
          </p:cNvSpPr>
          <p:nvPr>
            <p:ph type="body" idx="1"/>
          </p:nvPr>
        </p:nvSpPr>
        <p:spPr>
          <a:xfrm>
            <a:off x="973668" y="4562237"/>
            <a:ext cx="5367867" cy="431887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851DA6-1299-4914-8CA5-986FCB0F3FDC}" type="datetimeFigureOut">
              <a:rPr lang="en-US" smtClean="0"/>
              <a:t>9/23/2011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6D634C7-701E-48DD-8A4D-BC826D6BB46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51DA6-1299-4914-8CA5-986FCB0F3FDC}" type="datetimeFigureOut">
              <a:rPr lang="en-US" smtClean="0"/>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851DA6-1299-4914-8CA5-986FCB0F3FDC}" type="datetimeFigureOut">
              <a:rPr lang="en-US" smtClean="0"/>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51DA6-1299-4914-8CA5-986FCB0F3FDC}" type="datetimeFigureOut">
              <a:rPr lang="en-US" smtClean="0"/>
              <a:t>9/23/2011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851DA6-1299-4914-8CA5-986FCB0F3FDC}" type="datetimeFigureOut">
              <a:rPr lang="en-US" smtClean="0"/>
              <a:t>9/23/2011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34C7-701E-48DD-8A4D-BC826D6BB46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851DA6-1299-4914-8CA5-986FCB0F3FDC}" type="datetimeFigureOut">
              <a:rPr lang="en-US" smtClean="0"/>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851DA6-1299-4914-8CA5-986FCB0F3FDC}" type="datetimeFigureOut">
              <a:rPr lang="en-US" smtClean="0"/>
              <a:t>9/23/2011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851DA6-1299-4914-8CA5-986FCB0F3FDC}" type="datetimeFigureOut">
              <a:rPr lang="en-US" smtClean="0"/>
              <a:t>9/23/2011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851DA6-1299-4914-8CA5-986FCB0F3FDC}" type="datetimeFigureOut">
              <a:rPr lang="en-US" smtClean="0"/>
              <a:t>9/23/2011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634C7-701E-48DD-8A4D-BC826D6BB4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851DA6-1299-4914-8CA5-986FCB0F3FDC}" type="datetimeFigureOut">
              <a:rPr lang="en-US" smtClean="0"/>
              <a:t>9/23/2011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34C7-701E-48DD-8A4D-BC826D6BB46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2851DA6-1299-4914-8CA5-986FCB0F3FDC}" type="datetimeFigureOut">
              <a:rPr lang="en-US" smtClean="0"/>
              <a:t>9/23/2011</a:t>
            </a:fld>
            <a:endParaRPr lang="en-US"/>
          </a:p>
        </p:txBody>
      </p:sp>
      <p:sp>
        <p:nvSpPr>
          <p:cNvPr id="7" name="Slide Number Placeholder 6"/>
          <p:cNvSpPr>
            <a:spLocks noGrp="1"/>
          </p:cNvSpPr>
          <p:nvPr>
            <p:ph type="sldNum" sz="quarter" idx="12"/>
          </p:nvPr>
        </p:nvSpPr>
        <p:spPr/>
        <p:txBody>
          <a:bodyPr/>
          <a:lstStyle/>
          <a:p>
            <a:fld id="{36D634C7-701E-48DD-8A4D-BC826D6BB46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2851DA6-1299-4914-8CA5-986FCB0F3FDC}" type="datetimeFigureOut">
              <a:rPr lang="en-US" smtClean="0"/>
              <a:t>9/23/2011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6D634C7-701E-48DD-8A4D-BC826D6BB46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hurley@ta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hoolipm.tamu.edu/forms/information-for-teachers-volunte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cation.change.org/blog/view/at_iowa_schools_organic_garden_pesticides_crash_the_part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00400"/>
            <a:ext cx="6705600" cy="2057400"/>
          </a:xfrm>
        </p:spPr>
        <p:txBody>
          <a:bodyPr>
            <a:normAutofit/>
          </a:bodyPr>
          <a:lstStyle/>
          <a:p>
            <a:r>
              <a:rPr lang="en-US" dirty="0" smtClean="0">
                <a:solidFill>
                  <a:schemeClr val="tx1"/>
                </a:solidFill>
              </a:rPr>
              <a:t>Janet </a:t>
            </a:r>
            <a:r>
              <a:rPr lang="en-US" dirty="0" smtClean="0">
                <a:solidFill>
                  <a:schemeClr val="tx1"/>
                </a:solidFill>
              </a:rPr>
              <a:t>hurley, </a:t>
            </a:r>
            <a:endParaRPr lang="en-US" dirty="0" smtClean="0">
              <a:solidFill>
                <a:schemeClr val="tx1"/>
              </a:solidFill>
            </a:endParaRPr>
          </a:p>
          <a:p>
            <a:r>
              <a:rPr lang="en-US" dirty="0" smtClean="0">
                <a:solidFill>
                  <a:schemeClr val="tx1"/>
                </a:solidFill>
              </a:rPr>
              <a:t>Extension </a:t>
            </a:r>
            <a:r>
              <a:rPr lang="en-US" dirty="0" smtClean="0">
                <a:solidFill>
                  <a:schemeClr val="tx1"/>
                </a:solidFill>
              </a:rPr>
              <a:t>Program Specialist </a:t>
            </a:r>
            <a:r>
              <a:rPr lang="en-US" dirty="0" smtClean="0">
                <a:solidFill>
                  <a:schemeClr val="tx1"/>
                </a:solidFill>
              </a:rPr>
              <a:t>II</a:t>
            </a:r>
          </a:p>
          <a:p>
            <a:r>
              <a:rPr lang="en-US" dirty="0" smtClean="0">
                <a:solidFill>
                  <a:schemeClr val="tx1"/>
                </a:solidFill>
              </a:rPr>
              <a:t>school </a:t>
            </a:r>
            <a:r>
              <a:rPr lang="en-US" dirty="0" smtClean="0">
                <a:solidFill>
                  <a:schemeClr val="tx1"/>
                </a:solidFill>
              </a:rPr>
              <a:t>ipm </a:t>
            </a:r>
          </a:p>
          <a:p>
            <a:r>
              <a:rPr lang="en-US" dirty="0" smtClean="0">
                <a:solidFill>
                  <a:schemeClr val="tx1"/>
                </a:solidFill>
              </a:rPr>
              <a:t>Texas </a:t>
            </a:r>
            <a:r>
              <a:rPr lang="en-US" dirty="0" err="1" smtClean="0">
                <a:solidFill>
                  <a:schemeClr val="tx1"/>
                </a:solidFill>
              </a:rPr>
              <a:t>agrilife</a:t>
            </a:r>
            <a:r>
              <a:rPr lang="en-US" dirty="0" smtClean="0">
                <a:solidFill>
                  <a:schemeClr val="tx1"/>
                </a:solidFill>
              </a:rPr>
              <a:t> </a:t>
            </a:r>
            <a:r>
              <a:rPr lang="en-US" dirty="0" smtClean="0">
                <a:solidFill>
                  <a:schemeClr val="tx1"/>
                </a:solidFill>
              </a:rPr>
              <a:t>Extension Service</a:t>
            </a:r>
          </a:p>
          <a:p>
            <a:r>
              <a:rPr lang="en-US" dirty="0" smtClean="0">
                <a:solidFill>
                  <a:schemeClr val="tx1"/>
                </a:solidFill>
                <a:hlinkClick r:id="rId2"/>
              </a:rPr>
              <a:t>Ja-hurley@tamu.edu</a:t>
            </a:r>
            <a:endParaRPr lang="en-US" dirty="0" smtClean="0">
              <a:solidFill>
                <a:schemeClr val="tx1"/>
              </a:solidFill>
            </a:endParaRPr>
          </a:p>
          <a:p>
            <a:r>
              <a:rPr lang="en-US" dirty="0" smtClean="0">
                <a:solidFill>
                  <a:schemeClr val="tx1"/>
                </a:solidFill>
              </a:rPr>
              <a:t>972-952-9213 </a:t>
            </a:r>
            <a:endParaRPr lang="en-US" dirty="0">
              <a:solidFill>
                <a:schemeClr val="tx1"/>
              </a:solidFill>
            </a:endParaRPr>
          </a:p>
        </p:txBody>
      </p:sp>
      <p:sp>
        <p:nvSpPr>
          <p:cNvPr id="2" name="Title 1"/>
          <p:cNvSpPr>
            <a:spLocks noGrp="1"/>
          </p:cNvSpPr>
          <p:nvPr>
            <p:ph type="ctrTitle"/>
          </p:nvPr>
        </p:nvSpPr>
        <p:spPr>
          <a:xfrm>
            <a:off x="381000" y="228600"/>
            <a:ext cx="8458200" cy="2762251"/>
          </a:xfrm>
        </p:spPr>
        <p:txBody>
          <a:bodyPr>
            <a:normAutofit/>
          </a:bodyPr>
          <a:lstStyle/>
          <a:p>
            <a:r>
              <a:rPr lang="en-US" dirty="0" smtClean="0"/>
              <a:t>What every TX teacher needs to know about their school garden setting</a:t>
            </a:r>
            <a:endParaRPr lang="en-US" dirty="0"/>
          </a:p>
        </p:txBody>
      </p:sp>
    </p:spTree>
    <p:extLst>
      <p:ext uri="{BB962C8B-B14F-4D97-AF65-F5344CB8AC3E}">
        <p14:creationId xmlns:p14="http://schemas.microsoft.com/office/powerpoint/2010/main" val="281669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3600" dirty="0" smtClean="0"/>
              <a:t>Keeping records</a:t>
            </a:r>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9" y="2674881"/>
            <a:ext cx="6477001" cy="4191001"/>
          </a:xfrm>
          <a:prstGeom prst="rect">
            <a:avLst/>
          </a:prstGeom>
        </p:spPr>
      </p:pic>
      <p:sp>
        <p:nvSpPr>
          <p:cNvPr id="13315" name="Rectangle 3"/>
          <p:cNvSpPr>
            <a:spLocks noGrp="1" noChangeArrowheads="1"/>
          </p:cNvSpPr>
          <p:nvPr>
            <p:ph idx="1"/>
          </p:nvPr>
        </p:nvSpPr>
        <p:spPr>
          <a:xfrm>
            <a:off x="381000" y="1524000"/>
            <a:ext cx="8382000" cy="4572000"/>
          </a:xfrm>
        </p:spPr>
        <p:txBody>
          <a:bodyPr>
            <a:normAutofit/>
          </a:bodyPr>
          <a:lstStyle/>
          <a:p>
            <a:pPr eaLnBrk="1" hangingPunct="1"/>
            <a:r>
              <a:rPr lang="en-US" dirty="0" smtClean="0"/>
              <a:t>You cannot make applications, but you can request your Coordinator to help- use a format below to let them know what you need.</a:t>
            </a:r>
            <a:endParaRPr lang="en-US" dirty="0" smtClean="0"/>
          </a:p>
          <a:p>
            <a:pPr lvl="1"/>
            <a:endParaRPr lang="en-US" dirty="0" smtClean="0"/>
          </a:p>
        </p:txBody>
      </p:sp>
    </p:spTree>
    <p:custDataLst>
      <p:tags r:id="rId1"/>
    </p:custDataLst>
    <p:extLst>
      <p:ext uri="{BB962C8B-B14F-4D97-AF65-F5344CB8AC3E}">
        <p14:creationId xmlns:p14="http://schemas.microsoft.com/office/powerpoint/2010/main" val="316110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Garden almanac/Journal</a:t>
            </a:r>
            <a:endParaRPr lang="en-US" dirty="0"/>
          </a:p>
        </p:txBody>
      </p:sp>
      <p:sp>
        <p:nvSpPr>
          <p:cNvPr id="5" name="Content Placeholder 4"/>
          <p:cNvSpPr>
            <a:spLocks noGrp="1"/>
          </p:cNvSpPr>
          <p:nvPr>
            <p:ph idx="1"/>
          </p:nvPr>
        </p:nvSpPr>
        <p:spPr/>
        <p:txBody>
          <a:bodyPr/>
          <a:lstStyle/>
          <a:p>
            <a:r>
              <a:rPr lang="en-US" dirty="0" smtClean="0"/>
              <a:t>Helps with keeping track of chores over time </a:t>
            </a:r>
          </a:p>
          <a:p>
            <a:r>
              <a:rPr lang="en-US" dirty="0" smtClean="0"/>
              <a:t>Details of years weather</a:t>
            </a:r>
          </a:p>
          <a:p>
            <a:pPr lvl="1"/>
            <a:r>
              <a:rPr lang="en-US" dirty="0" smtClean="0"/>
              <a:t>Rainfall data</a:t>
            </a:r>
          </a:p>
          <a:p>
            <a:pPr lvl="1"/>
            <a:r>
              <a:rPr lang="en-US" dirty="0" smtClean="0"/>
              <a:t>Temperature</a:t>
            </a:r>
          </a:p>
          <a:p>
            <a:pPr lvl="1"/>
            <a:r>
              <a:rPr lang="en-US" dirty="0" smtClean="0"/>
              <a:t>Hours of sunlight </a:t>
            </a:r>
          </a:p>
          <a:p>
            <a:r>
              <a:rPr lang="en-US" dirty="0" smtClean="0"/>
              <a:t>Sets reminders of tasks </a:t>
            </a:r>
          </a:p>
          <a:p>
            <a:pPr lvl="1"/>
            <a:r>
              <a:rPr lang="en-US" dirty="0" smtClean="0"/>
              <a:t>When to fertilize </a:t>
            </a:r>
          </a:p>
          <a:p>
            <a:pPr lvl="1"/>
            <a:r>
              <a:rPr lang="en-US" dirty="0" smtClean="0"/>
              <a:t>Plant seedlings </a:t>
            </a:r>
          </a:p>
          <a:p>
            <a:pPr lvl="1"/>
            <a:r>
              <a:rPr lang="en-US" dirty="0" smtClean="0"/>
              <a:t>Weed pulling – documenting types of weeds </a:t>
            </a:r>
          </a:p>
          <a:p>
            <a:pPr lvl="1"/>
            <a:r>
              <a:rPr lang="en-US" dirty="0" smtClean="0"/>
              <a:t>Pruning and trimming</a:t>
            </a:r>
          </a:p>
          <a:p>
            <a:pPr lvl="1"/>
            <a:r>
              <a:rPr lang="en-US" dirty="0" smtClean="0"/>
              <a:t>Installing row covers, netting or other methods to repel pests</a:t>
            </a:r>
          </a:p>
          <a:p>
            <a:pPr lvl="1"/>
            <a:endParaRPr lang="en-US" dirty="0" smtClean="0"/>
          </a:p>
          <a:p>
            <a:pPr lvl="1"/>
            <a:endParaRPr lang="en-US" dirty="0"/>
          </a:p>
        </p:txBody>
      </p:sp>
    </p:spTree>
    <p:extLst>
      <p:ext uri="{BB962C8B-B14F-4D97-AF65-F5344CB8AC3E}">
        <p14:creationId xmlns:p14="http://schemas.microsoft.com/office/powerpoint/2010/main" val="92506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11289"/>
            <a:ext cx="7046451" cy="511968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8199" y="3733801"/>
            <a:ext cx="4503241" cy="3095978"/>
          </a:xfrm>
        </p:spPr>
      </p:pic>
    </p:spTree>
    <p:extLst>
      <p:ext uri="{BB962C8B-B14F-4D97-AF65-F5344CB8AC3E}">
        <p14:creationId xmlns:p14="http://schemas.microsoft.com/office/powerpoint/2010/main" val="34507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a:t>
            </a:r>
            <a:endParaRPr lang="en-US" dirty="0"/>
          </a:p>
        </p:txBody>
      </p:sp>
      <p:sp>
        <p:nvSpPr>
          <p:cNvPr id="3" name="Content Placeholder 2"/>
          <p:cNvSpPr>
            <a:spLocks noGrp="1"/>
          </p:cNvSpPr>
          <p:nvPr>
            <p:ph idx="1"/>
          </p:nvPr>
        </p:nvSpPr>
        <p:spPr>
          <a:xfrm>
            <a:off x="381000" y="1752600"/>
            <a:ext cx="8305800" cy="4724400"/>
          </a:xfrm>
        </p:spPr>
        <p:txBody>
          <a:bodyPr>
            <a:normAutofit/>
          </a:bodyPr>
          <a:lstStyle/>
          <a:p>
            <a:r>
              <a:rPr lang="en-US" sz="2800" dirty="0" smtClean="0"/>
              <a:t>Get to know your IPM Coordinator</a:t>
            </a:r>
          </a:p>
          <a:p>
            <a:r>
              <a:rPr lang="en-US" sz="2800" dirty="0" smtClean="0"/>
              <a:t>Coordinate efforts </a:t>
            </a:r>
          </a:p>
          <a:p>
            <a:r>
              <a:rPr lang="en-US" sz="2800" dirty="0" smtClean="0"/>
              <a:t>Look for resources to help defray costs of pesticide </a:t>
            </a:r>
            <a:r>
              <a:rPr lang="en-US" sz="2800" dirty="0" smtClean="0"/>
              <a:t>applications &amp; supplies like shade clothe, netting, etc. </a:t>
            </a:r>
            <a:endParaRPr lang="en-US" sz="2800" dirty="0" smtClean="0"/>
          </a:p>
          <a:p>
            <a:r>
              <a:rPr lang="en-US" sz="2800" dirty="0" smtClean="0"/>
              <a:t>Look for volunteers who are licensed pesticide applicators</a:t>
            </a:r>
          </a:p>
          <a:p>
            <a:r>
              <a:rPr lang="en-US" sz="2800" dirty="0" smtClean="0"/>
              <a:t>Keep detailed records</a:t>
            </a:r>
          </a:p>
          <a:p>
            <a:r>
              <a:rPr lang="en-US" sz="2800" dirty="0" smtClean="0"/>
              <a:t>Develop parent waivers *** </a:t>
            </a:r>
            <a:endParaRPr lang="en-US" sz="2800" dirty="0"/>
          </a:p>
        </p:txBody>
      </p:sp>
    </p:spTree>
    <p:extLst>
      <p:ext uri="{BB962C8B-B14F-4D97-AF65-F5344CB8AC3E}">
        <p14:creationId xmlns:p14="http://schemas.microsoft.com/office/powerpoint/2010/main" val="105047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the Who’s</a:t>
            </a:r>
            <a:endParaRPr lang="en-US" dirty="0"/>
          </a:p>
        </p:txBody>
      </p:sp>
      <p:sp>
        <p:nvSpPr>
          <p:cNvPr id="3" name="Content Placeholder 2"/>
          <p:cNvSpPr>
            <a:spLocks noGrp="1"/>
          </p:cNvSpPr>
          <p:nvPr>
            <p:ph idx="1"/>
          </p:nvPr>
        </p:nvSpPr>
        <p:spPr>
          <a:xfrm>
            <a:off x="457200" y="1752601"/>
            <a:ext cx="8229600" cy="3657600"/>
          </a:xfrm>
        </p:spPr>
        <p:txBody>
          <a:bodyPr/>
          <a:lstStyle/>
          <a:p>
            <a:r>
              <a:rPr lang="en-US" sz="2800" dirty="0" smtClean="0"/>
              <a:t>Who will oversee the garden area</a:t>
            </a:r>
          </a:p>
          <a:p>
            <a:r>
              <a:rPr lang="en-US" sz="2800" dirty="0" smtClean="0"/>
              <a:t>Who will coordinate with the IPM Coordinator on pesticide applications</a:t>
            </a:r>
          </a:p>
          <a:p>
            <a:r>
              <a:rPr lang="en-US" sz="2800" dirty="0" smtClean="0"/>
              <a:t>Who will post the area</a:t>
            </a:r>
          </a:p>
          <a:p>
            <a:r>
              <a:rPr lang="en-US" sz="2800" dirty="0" smtClean="0"/>
              <a:t>Who will notify other school staff and students </a:t>
            </a:r>
          </a:p>
          <a:p>
            <a:r>
              <a:rPr lang="en-US" sz="2800" dirty="0" smtClean="0"/>
              <a:t>How long is your project for </a:t>
            </a:r>
          </a:p>
          <a:p>
            <a:pPr marL="0" indent="0">
              <a:buNone/>
            </a:pPr>
            <a:endParaRPr lang="en-US" dirty="0" smtClean="0"/>
          </a:p>
          <a:p>
            <a:endParaRPr lang="en-US" dirty="0"/>
          </a:p>
        </p:txBody>
      </p:sp>
      <p:sp>
        <p:nvSpPr>
          <p:cNvPr id="5" name="TextBox 4"/>
          <p:cNvSpPr txBox="1"/>
          <p:nvPr/>
        </p:nvSpPr>
        <p:spPr>
          <a:xfrm>
            <a:off x="304800" y="5334000"/>
            <a:ext cx="8686800" cy="1200329"/>
          </a:xfrm>
          <a:prstGeom prst="rect">
            <a:avLst/>
          </a:prstGeom>
          <a:noFill/>
        </p:spPr>
        <p:txBody>
          <a:bodyPr wrap="square" rtlCol="0">
            <a:spAutoFit/>
          </a:bodyPr>
          <a:lstStyle/>
          <a:p>
            <a:r>
              <a:rPr lang="en-US" sz="2400" dirty="0" smtClean="0"/>
              <a:t>For More Information:  </a:t>
            </a:r>
          </a:p>
          <a:p>
            <a:r>
              <a:rPr lang="en-US" sz="2400" dirty="0" smtClean="0">
                <a:solidFill>
                  <a:schemeClr val="accent1"/>
                </a:solidFill>
                <a:hlinkClick r:id="rId2"/>
              </a:rPr>
              <a:t>http</a:t>
            </a:r>
            <a:r>
              <a:rPr lang="en-US" sz="2400" dirty="0">
                <a:solidFill>
                  <a:schemeClr val="accent1"/>
                </a:solidFill>
                <a:hlinkClick r:id="rId2"/>
              </a:rPr>
              <a:t>://schoolipm.tamu.edu/forms/information-for-teachers-volunteers/</a:t>
            </a:r>
            <a:r>
              <a:rPr lang="en-US" sz="2400" dirty="0" smtClean="0">
                <a:solidFill>
                  <a:schemeClr val="accent1"/>
                </a:solidFill>
              </a:rPr>
              <a:t> </a:t>
            </a:r>
            <a:endParaRPr lang="en-US" sz="2400" dirty="0">
              <a:solidFill>
                <a:schemeClr val="accent1"/>
              </a:solidFill>
            </a:endParaRPr>
          </a:p>
        </p:txBody>
      </p:sp>
    </p:spTree>
    <p:extLst>
      <p:ext uri="{BB962C8B-B14F-4D97-AF65-F5344CB8AC3E}">
        <p14:creationId xmlns:p14="http://schemas.microsoft.com/office/powerpoint/2010/main" val="219062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28800"/>
            <a:ext cx="8143875" cy="4572000"/>
          </a:xfrm>
          <a:prstGeom prst="rect">
            <a:avLst/>
          </a:prstGeom>
        </p:spPr>
      </p:pic>
    </p:spTree>
    <p:extLst>
      <p:ext uri="{BB962C8B-B14F-4D97-AF65-F5344CB8AC3E}">
        <p14:creationId xmlns:p14="http://schemas.microsoft.com/office/powerpoint/2010/main" val="13466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524000"/>
          </a:xfrm>
        </p:spPr>
        <p:txBody>
          <a:bodyPr>
            <a:normAutofit fontScale="90000"/>
          </a:bodyPr>
          <a:lstStyle/>
          <a:p>
            <a:r>
              <a:rPr lang="en-US" b="1" dirty="0" smtClean="0"/>
              <a:t/>
            </a:r>
            <a:br>
              <a:rPr lang="en-US" b="1" dirty="0" smtClean="0"/>
            </a:br>
            <a:r>
              <a:rPr lang="en-US" b="1" dirty="0" smtClean="0"/>
              <a:t>Pesticide Sprays: Not in My School Garden, Say Iowa Parents </a:t>
            </a:r>
            <a:endParaRPr lang="en-US" dirty="0"/>
          </a:p>
        </p:txBody>
      </p:sp>
      <p:sp>
        <p:nvSpPr>
          <p:cNvPr id="3" name="Content Placeholder 2"/>
          <p:cNvSpPr>
            <a:spLocks noGrp="1"/>
          </p:cNvSpPr>
          <p:nvPr>
            <p:ph idx="1"/>
          </p:nvPr>
        </p:nvSpPr>
        <p:spPr>
          <a:xfrm>
            <a:off x="133350" y="2029066"/>
            <a:ext cx="3810000" cy="4525963"/>
          </a:xfrm>
        </p:spPr>
        <p:txBody>
          <a:bodyPr/>
          <a:lstStyle/>
          <a:p>
            <a:r>
              <a:rPr lang="en-US" dirty="0" smtClean="0"/>
              <a:t>“However, one item threatens to upset the entire green operation — </a:t>
            </a:r>
            <a:r>
              <a:rPr lang="en-US" dirty="0" smtClean="0">
                <a:solidFill>
                  <a:schemeClr val="accent1"/>
                </a:solidFill>
                <a:hlinkClick r:id="rId3"/>
              </a:rPr>
              <a:t>rogue pesticides</a:t>
            </a:r>
            <a:r>
              <a:rPr lang="en-US" dirty="0" smtClean="0">
                <a:solidFill>
                  <a:schemeClr val="accent1"/>
                </a:solidFill>
              </a:rPr>
              <a:t> </a:t>
            </a:r>
            <a:r>
              <a:rPr lang="en-US" dirty="0" smtClean="0"/>
              <a:t>sprayed on a nearby lawn.”</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350" y="2971800"/>
            <a:ext cx="4800600" cy="3590849"/>
          </a:xfrm>
          <a:prstGeom prst="rect">
            <a:avLst/>
          </a:prstGeom>
        </p:spPr>
      </p:pic>
    </p:spTree>
    <p:extLst>
      <p:ext uri="{BB962C8B-B14F-4D97-AF65-F5344CB8AC3E}">
        <p14:creationId xmlns:p14="http://schemas.microsoft.com/office/powerpoint/2010/main" val="319291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04800"/>
            <a:ext cx="8677275"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dirty="0"/>
              <a:t>History of IPM in Schools in Texas</a:t>
            </a:r>
          </a:p>
        </p:txBody>
      </p:sp>
      <p:sp>
        <p:nvSpPr>
          <p:cNvPr id="4099" name="Rectangle 3"/>
          <p:cNvSpPr>
            <a:spLocks noGrp="1" noChangeArrowheads="1"/>
          </p:cNvSpPr>
          <p:nvPr>
            <p:ph idx="1"/>
          </p:nvPr>
        </p:nvSpPr>
        <p:spPr>
          <a:xfrm>
            <a:off x="484188" y="2589213"/>
            <a:ext cx="4164012" cy="24399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t>Pesticide misapplication in a rural school district prompted </a:t>
            </a:r>
            <a:r>
              <a:rPr lang="en-US" dirty="0" smtClean="0"/>
              <a:t>legislation</a:t>
            </a:r>
          </a:p>
          <a:p>
            <a:r>
              <a:rPr lang="en-US" dirty="0" smtClean="0"/>
              <a:t>Good Intentions can sometimes to lead to bad reactions. </a:t>
            </a:r>
            <a:endParaRPr lang="en-US" dirty="0"/>
          </a:p>
        </p:txBody>
      </p:sp>
      <p:pic>
        <p:nvPicPr>
          <p:cNvPr id="41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863" y="2590800"/>
            <a:ext cx="3182937"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0215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87338" y="296863"/>
            <a:ext cx="57721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dirty="0">
                <a:solidFill>
                  <a:schemeClr val="tx2"/>
                </a:solidFill>
              </a:rPr>
              <a:t>What is IPM?</a:t>
            </a:r>
          </a:p>
        </p:txBody>
      </p:sp>
      <p:sp>
        <p:nvSpPr>
          <p:cNvPr id="5123" name="Rectangle 3"/>
          <p:cNvSpPr>
            <a:spLocks noChangeArrowheads="1"/>
          </p:cNvSpPr>
          <p:nvPr/>
        </p:nvSpPr>
        <p:spPr bwMode="auto">
          <a:xfrm>
            <a:off x="287338" y="1676400"/>
            <a:ext cx="5961062"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65000"/>
              <a:buFont typeface="Wingdings" pitchFamily="2" charset="2"/>
              <a:buChar char="n"/>
            </a:pPr>
            <a:r>
              <a:rPr lang="en-US" sz="2800" dirty="0"/>
              <a:t>A balance between pests and pesticides</a:t>
            </a:r>
          </a:p>
          <a:p>
            <a:pPr marL="342900" indent="-342900" eaLnBrk="1" hangingPunct="1">
              <a:spcBef>
                <a:spcPct val="20000"/>
              </a:spcBef>
              <a:buClr>
                <a:schemeClr val="hlink"/>
              </a:buClr>
              <a:buSzPct val="65000"/>
              <a:buFont typeface="Wingdings" pitchFamily="2" charset="2"/>
              <a:buChar char="n"/>
            </a:pPr>
            <a:r>
              <a:rPr lang="en-US" sz="2800" dirty="0"/>
              <a:t>An environmentally sound approach to pest control</a:t>
            </a:r>
          </a:p>
          <a:p>
            <a:pPr marL="342900" indent="-342900" eaLnBrk="1" hangingPunct="1">
              <a:spcBef>
                <a:spcPct val="20000"/>
              </a:spcBef>
              <a:buClr>
                <a:schemeClr val="hlink"/>
              </a:buClr>
              <a:buSzPct val="65000"/>
              <a:buFont typeface="Wingdings" pitchFamily="2" charset="2"/>
              <a:buChar char="n"/>
            </a:pPr>
            <a:r>
              <a:rPr lang="en-US" sz="2800" dirty="0"/>
              <a:t>Quality pest control using the least hazardous chemicals and techniques</a:t>
            </a:r>
          </a:p>
          <a:p>
            <a:pPr marL="342900" indent="-342900" eaLnBrk="1" hangingPunct="1">
              <a:spcBef>
                <a:spcPct val="20000"/>
              </a:spcBef>
              <a:buClr>
                <a:schemeClr val="hlink"/>
              </a:buClr>
              <a:buSzPct val="65000"/>
              <a:buFont typeface="Wingdings" pitchFamily="2" charset="2"/>
              <a:buChar char="n"/>
            </a:pPr>
            <a:r>
              <a:rPr lang="en-US" sz="2800" dirty="0"/>
              <a:t>Mandatory best management practice for Texas schools</a:t>
            </a:r>
          </a:p>
        </p:txBody>
      </p:sp>
      <p:pic>
        <p:nvPicPr>
          <p:cNvPr id="5125" name="Picture 5" descr="spray can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4144921"/>
            <a:ext cx="2312709" cy="2856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774" y="57347"/>
            <a:ext cx="2228850" cy="2971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286000"/>
            <a:ext cx="2125249" cy="2068576"/>
          </a:xfrm>
          <a:prstGeom prst="rect">
            <a:avLst/>
          </a:prstGeom>
        </p:spPr>
      </p:pic>
    </p:spTree>
    <p:extLst>
      <p:ext uri="{BB962C8B-B14F-4D97-AF65-F5344CB8AC3E}">
        <p14:creationId xmlns:p14="http://schemas.microsoft.com/office/powerpoint/2010/main" val="3979704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74638"/>
            <a:ext cx="8763000" cy="1173162"/>
          </a:xfrm>
        </p:spPr>
        <p:txBody>
          <a:bodyPr>
            <a:normAutofit fontScale="90000"/>
          </a:bodyPr>
          <a:lstStyle/>
          <a:p>
            <a:pPr eaLnBrk="1" hangingPunct="1"/>
            <a:r>
              <a:rPr lang="en-US" sz="3600" dirty="0" smtClean="0"/>
              <a:t>Integrated Pest Management  (IPM) </a:t>
            </a:r>
            <a:br>
              <a:rPr lang="en-US" sz="3600" dirty="0" smtClean="0"/>
            </a:br>
            <a:r>
              <a:rPr lang="en-US" sz="3600" dirty="0" smtClean="0"/>
              <a:t>Rule 7.114 </a:t>
            </a:r>
          </a:p>
        </p:txBody>
      </p:sp>
      <p:sp>
        <p:nvSpPr>
          <p:cNvPr id="6147" name="Rectangle 3"/>
          <p:cNvSpPr>
            <a:spLocks noGrp="1" noChangeArrowheads="1"/>
          </p:cNvSpPr>
          <p:nvPr>
            <p:ph idx="1"/>
          </p:nvPr>
        </p:nvSpPr>
        <p:spPr>
          <a:xfrm>
            <a:off x="381000" y="1828800"/>
            <a:ext cx="8077200" cy="4497388"/>
          </a:xfrm>
        </p:spPr>
        <p:txBody>
          <a:bodyPr>
            <a:normAutofit/>
          </a:bodyPr>
          <a:lstStyle/>
          <a:p>
            <a:pPr eaLnBrk="1" hangingPunct="1">
              <a:lnSpc>
                <a:spcPct val="90000"/>
              </a:lnSpc>
              <a:buFontTx/>
              <a:buNone/>
            </a:pPr>
            <a:r>
              <a:rPr lang="en-US" dirty="0" smtClean="0"/>
              <a:t>A pest management strategy that relies on accurate identification and scientific knowledge of target pests, reliable monitoring methods to assess pest presence, thresholds to determine when pesticides are needed, and both preventative and corrective control measures.  Under IPM, whenever economical and practical, multiple control tactics should be used to achieve best control of pests.  These tactics will possibly include, but are not limited to, the judicious use of pesticides</a:t>
            </a:r>
            <a:r>
              <a:rPr lang="en-US" sz="2400" dirty="0" smtClean="0"/>
              <a:t>. </a:t>
            </a:r>
          </a:p>
        </p:txBody>
      </p:sp>
    </p:spTree>
    <p:custDataLst>
      <p:tags r:id="rId1"/>
    </p:custDataLst>
    <p:extLst>
      <p:ext uri="{BB962C8B-B14F-4D97-AF65-F5344CB8AC3E}">
        <p14:creationId xmlns:p14="http://schemas.microsoft.com/office/powerpoint/2010/main" val="46311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School IPM Law </a:t>
            </a:r>
            <a:r>
              <a:rPr lang="en-US" dirty="0"/>
              <a:t>§ 1951.212 </a:t>
            </a:r>
          </a:p>
        </p:txBody>
      </p:sp>
      <p:sp>
        <p:nvSpPr>
          <p:cNvPr id="3" name="Content Placeholder 2"/>
          <p:cNvSpPr>
            <a:spLocks noGrp="1"/>
          </p:cNvSpPr>
          <p:nvPr>
            <p:ph idx="1"/>
          </p:nvPr>
        </p:nvSpPr>
        <p:spPr/>
        <p:txBody>
          <a:bodyPr>
            <a:normAutofit/>
          </a:bodyPr>
          <a:lstStyle/>
          <a:p>
            <a:r>
              <a:rPr lang="en-US" sz="2800" dirty="0" smtClean="0"/>
              <a:t>Each school district shall:</a:t>
            </a:r>
          </a:p>
          <a:p>
            <a:pPr lvl="1"/>
            <a:r>
              <a:rPr lang="en-US" sz="2400" dirty="0" smtClean="0"/>
              <a:t>Adopt an IPM Program </a:t>
            </a:r>
          </a:p>
          <a:p>
            <a:pPr lvl="1"/>
            <a:r>
              <a:rPr lang="en-US" sz="2400" dirty="0" smtClean="0"/>
              <a:t>Designate an IPM Coordinator (s) </a:t>
            </a:r>
          </a:p>
          <a:p>
            <a:pPr lvl="1"/>
            <a:r>
              <a:rPr lang="en-US" sz="2400" dirty="0" smtClean="0"/>
              <a:t>Only use license pesticide applicators </a:t>
            </a:r>
          </a:p>
          <a:p>
            <a:pPr lvl="1"/>
            <a:r>
              <a:rPr lang="en-US" sz="2400" dirty="0" smtClean="0"/>
              <a:t>Post indoor applications 48 hours in advance</a:t>
            </a:r>
          </a:p>
          <a:p>
            <a:pPr lvl="1"/>
            <a:r>
              <a:rPr lang="en-US" sz="2400" dirty="0" smtClean="0"/>
              <a:t>Post outdoor application at time of treatment and keep posted until specified reentry is met. </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905703"/>
            <a:ext cx="1647444" cy="1752600"/>
          </a:xfrm>
          <a:prstGeom prst="rect">
            <a:avLst/>
          </a:prstGeom>
        </p:spPr>
      </p:pic>
      <p:pic>
        <p:nvPicPr>
          <p:cNvPr id="5" name="Picture 4" descr="PestControlNotificationSign - Schoo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247" y="4829503"/>
            <a:ext cx="1471791"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82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School IPM Rules </a:t>
            </a:r>
            <a:r>
              <a:rPr lang="en-US" i="1" dirty="0"/>
              <a:t>§7.150 </a:t>
            </a:r>
            <a:endParaRPr lang="en-US" dirty="0"/>
          </a:p>
        </p:txBody>
      </p:sp>
      <p:sp>
        <p:nvSpPr>
          <p:cNvPr id="3" name="Content Placeholder 2"/>
          <p:cNvSpPr>
            <a:spLocks noGrp="1"/>
          </p:cNvSpPr>
          <p:nvPr>
            <p:ph idx="1"/>
          </p:nvPr>
        </p:nvSpPr>
        <p:spPr>
          <a:xfrm>
            <a:off x="152400" y="1600200"/>
            <a:ext cx="8686800" cy="5029200"/>
          </a:xfrm>
        </p:spPr>
        <p:txBody>
          <a:bodyPr>
            <a:normAutofit lnSpcReduction="10000"/>
          </a:bodyPr>
          <a:lstStyle/>
          <a:p>
            <a:r>
              <a:rPr lang="en-US" sz="2800" dirty="0" smtClean="0"/>
              <a:t>The School IPM Program will contain these elements:</a:t>
            </a:r>
          </a:p>
          <a:p>
            <a:pPr lvl="1"/>
            <a:r>
              <a:rPr lang="en-US" sz="2400" dirty="0" smtClean="0"/>
              <a:t>A school board adopted policy – see CLB (local/legal)</a:t>
            </a:r>
          </a:p>
          <a:p>
            <a:pPr lvl="1"/>
            <a:r>
              <a:rPr lang="en-US" sz="2400" dirty="0" smtClean="0"/>
              <a:t>Monitoring program to determine when pests are present and to justify corrective action</a:t>
            </a:r>
          </a:p>
          <a:p>
            <a:pPr lvl="1"/>
            <a:r>
              <a:rPr lang="en-US" sz="2400" dirty="0" smtClean="0"/>
              <a:t>Preferential use of lower risk pesticides and the use of non-chemical control measures</a:t>
            </a:r>
          </a:p>
          <a:p>
            <a:pPr lvl="1"/>
            <a:r>
              <a:rPr lang="en-US" sz="2400" dirty="0" smtClean="0"/>
              <a:t>A system for keeping records </a:t>
            </a:r>
          </a:p>
          <a:p>
            <a:pPr lvl="1"/>
            <a:r>
              <a:rPr lang="en-US" sz="2400" dirty="0" smtClean="0"/>
              <a:t>Plan to educate and inform school employees about their role in the program</a:t>
            </a:r>
          </a:p>
          <a:p>
            <a:pPr lvl="1"/>
            <a:r>
              <a:rPr lang="en-US" sz="2400" dirty="0" smtClean="0"/>
              <a:t>Written guidelines that identify thresholds  </a:t>
            </a:r>
            <a:endParaRPr lang="en-US" sz="2400" dirty="0"/>
          </a:p>
        </p:txBody>
      </p:sp>
    </p:spTree>
    <p:extLst>
      <p:ext uri="{BB962C8B-B14F-4D97-AF65-F5344CB8AC3E}">
        <p14:creationId xmlns:p14="http://schemas.microsoft.com/office/powerpoint/2010/main" val="84485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i="1"/>
              <a:t>§7.150  </a:t>
            </a:r>
            <a:r>
              <a:rPr lang="en-US"/>
              <a:t>School District Role</a:t>
            </a:r>
          </a:p>
        </p:txBody>
      </p:sp>
      <p:sp>
        <p:nvSpPr>
          <p:cNvPr id="273411" name="Rectangle 3"/>
          <p:cNvSpPr>
            <a:spLocks noGrp="1" noChangeArrowheads="1"/>
          </p:cNvSpPr>
          <p:nvPr>
            <p:ph idx="1"/>
          </p:nvPr>
        </p:nvSpPr>
        <p:spPr>
          <a:xfrm>
            <a:off x="457200" y="1600200"/>
            <a:ext cx="8382000" cy="4648200"/>
          </a:xfrm>
        </p:spPr>
        <p:txBody>
          <a:bodyPr>
            <a:normAutofit/>
          </a:bodyPr>
          <a:lstStyle/>
          <a:p>
            <a:pPr>
              <a:lnSpc>
                <a:spcPct val="80000"/>
              </a:lnSpc>
            </a:pPr>
            <a:r>
              <a:rPr lang="en-US" dirty="0"/>
              <a:t>Each school district that engages in pest control activities must employ or contract with a licensed applicator, who may, if an employee, also serve as the IPM Coordinator(s). </a:t>
            </a:r>
            <a:endParaRPr lang="en-US" dirty="0" smtClean="0"/>
          </a:p>
          <a:p>
            <a:pPr marL="114300" indent="0">
              <a:lnSpc>
                <a:spcPct val="80000"/>
              </a:lnSpc>
              <a:buNone/>
            </a:pPr>
            <a:endParaRPr lang="en-US" dirty="0"/>
          </a:p>
          <a:p>
            <a:pPr>
              <a:lnSpc>
                <a:spcPct val="80000"/>
              </a:lnSpc>
            </a:pPr>
            <a:r>
              <a:rPr lang="en-US" dirty="0"/>
              <a:t>Each school district shall prior to or by the first week of school attendance, ensure that a procedure is in place to provide prior notification of pesticide applications in accordance with this chapter. Individuals who request in writing to be notified of pesticide applications may be notified by telephonic, written or electronic methods.</a:t>
            </a:r>
          </a:p>
          <a:p>
            <a:pPr lvl="1">
              <a:lnSpc>
                <a:spcPct val="80000"/>
              </a:lnSpc>
            </a:pPr>
            <a:r>
              <a:rPr lang="en-US" sz="2400" dirty="0"/>
              <a:t>Parent notification and maintaining a registry of chemically sensitive students</a:t>
            </a:r>
          </a:p>
        </p:txBody>
      </p:sp>
    </p:spTree>
    <p:extLst>
      <p:ext uri="{BB962C8B-B14F-4D97-AF65-F5344CB8AC3E}">
        <p14:creationId xmlns:p14="http://schemas.microsoft.com/office/powerpoint/2010/main" val="268188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228600" y="228600"/>
            <a:ext cx="8915400" cy="1428750"/>
          </a:xfrm>
          <a:noFill/>
        </p:spPr>
        <p:txBody>
          <a:bodyPr>
            <a:normAutofit/>
          </a:bodyPr>
          <a:lstStyle/>
          <a:p>
            <a:pPr algn="ctr" eaLnBrk="1" hangingPunct="1"/>
            <a:r>
              <a:rPr lang="en-US" sz="3600" i="1" dirty="0" smtClean="0"/>
              <a:t/>
            </a:r>
            <a:br>
              <a:rPr lang="en-US" sz="3600" i="1" dirty="0" smtClean="0"/>
            </a:br>
            <a:r>
              <a:rPr lang="en-US" sz="3600" dirty="0" smtClean="0"/>
              <a:t>Pesticide </a:t>
            </a:r>
            <a:r>
              <a:rPr lang="en-US" sz="3600" dirty="0" smtClean="0"/>
              <a:t>Use In School Districts </a:t>
            </a:r>
          </a:p>
        </p:txBody>
      </p:sp>
      <p:sp>
        <p:nvSpPr>
          <p:cNvPr id="22530" name="Rectangle 2"/>
          <p:cNvSpPr>
            <a:spLocks noGrp="1" noChangeArrowheads="1"/>
          </p:cNvSpPr>
          <p:nvPr>
            <p:ph idx="1"/>
          </p:nvPr>
        </p:nvSpPr>
        <p:spPr>
          <a:xfrm>
            <a:off x="457200" y="1752600"/>
            <a:ext cx="8382000" cy="2743200"/>
          </a:xfrm>
        </p:spPr>
        <p:txBody>
          <a:bodyPr/>
          <a:lstStyle/>
          <a:p>
            <a:pPr eaLnBrk="1" hangingPunct="1">
              <a:buFontTx/>
              <a:buNone/>
            </a:pPr>
            <a:endParaRPr lang="en-US" dirty="0" smtClean="0"/>
          </a:p>
          <a:p>
            <a:pPr eaLnBrk="1" hangingPunct="1">
              <a:buFontTx/>
              <a:buNone/>
            </a:pPr>
            <a:r>
              <a:rPr lang="en-US" dirty="0" smtClean="0"/>
              <a:t>For outdoor applications made on school district grounds, a pest control sign shall be displayed at the time of application and will remain posted until the specified reentry interval has been met in accordance with these rules. </a:t>
            </a:r>
          </a:p>
          <a:p>
            <a:pPr eaLnBrk="1" hangingPunct="1">
              <a:buFontTx/>
              <a:buNone/>
            </a:pPr>
            <a:endParaRPr lang="en-US" dirty="0" smtClean="0"/>
          </a:p>
          <a:p>
            <a:pPr eaLnBrk="1" hangingPunct="1">
              <a:buFontTx/>
              <a:buNone/>
            </a:pPr>
            <a:endParaRPr lang="en-US" dirty="0" smtClean="0"/>
          </a:p>
        </p:txBody>
      </p:sp>
      <p:pic>
        <p:nvPicPr>
          <p:cNvPr id="4" name="Picture 5" descr="gemplers-wisconsin-lawn-45RSPK-thm"/>
          <p:cNvPicPr>
            <a:picLocks noChangeAspect="1" noChangeArrowheads="1"/>
          </p:cNvPicPr>
          <p:nvPr/>
        </p:nvPicPr>
        <p:blipFill>
          <a:blip r:embed="rId4" cstate="print"/>
          <a:srcRect/>
          <a:stretch>
            <a:fillRect/>
          </a:stretch>
        </p:blipFill>
        <p:spPr bwMode="auto">
          <a:xfrm>
            <a:off x="685800" y="4335780"/>
            <a:ext cx="1666875" cy="2057400"/>
          </a:xfrm>
          <a:prstGeom prst="rect">
            <a:avLst/>
          </a:prstGeom>
          <a:noFill/>
          <a:ln w="9525">
            <a:noFill/>
            <a:miter lim="800000"/>
            <a:headEnd/>
            <a:tailEnd/>
          </a:ln>
        </p:spPr>
      </p:pic>
      <p:pic>
        <p:nvPicPr>
          <p:cNvPr id="5" name="Picture 6" descr="vidposting"/>
          <p:cNvPicPr>
            <a:picLocks noChangeAspect="1" noChangeArrowheads="1"/>
          </p:cNvPicPr>
          <p:nvPr/>
        </p:nvPicPr>
        <p:blipFill>
          <a:blip r:embed="rId5" cstate="print"/>
          <a:srcRect/>
          <a:stretch>
            <a:fillRect/>
          </a:stretch>
        </p:blipFill>
        <p:spPr bwMode="auto">
          <a:xfrm>
            <a:off x="6004560" y="3886200"/>
            <a:ext cx="3124200" cy="2343150"/>
          </a:xfrm>
          <a:prstGeom prst="rect">
            <a:avLst/>
          </a:prstGeom>
          <a:noFill/>
          <a:ln w="9525">
            <a:noFill/>
            <a:miter lim="800000"/>
            <a:headEnd/>
            <a:tailEnd/>
          </a:ln>
        </p:spPr>
      </p:pic>
      <p:pic>
        <p:nvPicPr>
          <p:cNvPr id="6" name="Picture 3" descr="gemplers lawn sign"/>
          <p:cNvPicPr>
            <a:picLocks noChangeAspect="1" noChangeArrowheads="1"/>
          </p:cNvPicPr>
          <p:nvPr/>
        </p:nvPicPr>
        <p:blipFill>
          <a:blip r:embed="rId6" cstate="print"/>
          <a:srcRect/>
          <a:stretch>
            <a:fillRect/>
          </a:stretch>
        </p:blipFill>
        <p:spPr bwMode="auto">
          <a:xfrm>
            <a:off x="3581400" y="4572000"/>
            <a:ext cx="1214438" cy="1295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3558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246</TotalTime>
  <Words>1568</Words>
  <Application>Microsoft Office PowerPoint</Application>
  <PresentationFormat>On-screen Show (4:3)</PresentationFormat>
  <Paragraphs>100</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Apothecary</vt:lpstr>
      <vt:lpstr>What every TX teacher needs to know about their school garden setting</vt:lpstr>
      <vt:lpstr> Pesticide Sprays: Not in My School Garden, Say Iowa Parents </vt:lpstr>
      <vt:lpstr>History of IPM in Schools in Texas</vt:lpstr>
      <vt:lpstr>PowerPoint Presentation</vt:lpstr>
      <vt:lpstr>Integrated Pest Management  (IPM)  Rule 7.114 </vt:lpstr>
      <vt:lpstr>TX School IPM Law § 1951.212 </vt:lpstr>
      <vt:lpstr>TX School IPM Rules §7.150 </vt:lpstr>
      <vt:lpstr>§7.150  School District Role</vt:lpstr>
      <vt:lpstr> Pesticide Use In School Districts </vt:lpstr>
      <vt:lpstr>Keeping records</vt:lpstr>
      <vt:lpstr>Garden almanac/Journal</vt:lpstr>
      <vt:lpstr>PowerPoint Presentation</vt:lpstr>
      <vt:lpstr>How YOU can help</vt:lpstr>
      <vt:lpstr>Outline the Who’s</vt:lpstr>
      <vt:lpstr>Questions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Gardening and You How to teach your students and stay out of trouble</dc:title>
  <dc:creator>Janet Hurley</dc:creator>
  <cp:lastModifiedBy>Janet Hurley</cp:lastModifiedBy>
  <cp:revision>24</cp:revision>
  <cp:lastPrinted>2011-09-23T15:43:12Z</cp:lastPrinted>
  <dcterms:created xsi:type="dcterms:W3CDTF">2011-01-10T21:42:45Z</dcterms:created>
  <dcterms:modified xsi:type="dcterms:W3CDTF">2011-09-23T15:44:05Z</dcterms:modified>
</cp:coreProperties>
</file>